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65" r:id="rId4"/>
    <p:sldId id="264" r:id="rId5"/>
    <p:sldId id="370" r:id="rId6"/>
    <p:sldId id="368" r:id="rId7"/>
    <p:sldId id="371" r:id="rId8"/>
    <p:sldId id="372" r:id="rId9"/>
    <p:sldId id="373" r:id="rId10"/>
    <p:sldId id="374" r:id="rId11"/>
    <p:sldId id="376" r:id="rId12"/>
    <p:sldId id="377" r:id="rId13"/>
    <p:sldId id="37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Westerholt" initials="SW" lastIdx="1" clrIdx="0">
    <p:extLst>
      <p:ext uri="{19B8F6BF-5375-455C-9EA6-DF929625EA0E}">
        <p15:presenceInfo xmlns:p15="http://schemas.microsoft.com/office/powerpoint/2012/main" userId="Stefan Westerho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6923" autoAdjust="0"/>
  </p:normalViewPr>
  <p:slideViewPr>
    <p:cSldViewPr snapToGrid="0">
      <p:cViewPr varScale="1">
        <p:scale>
          <a:sx n="85" d="100"/>
          <a:sy n="85" d="100"/>
        </p:scale>
        <p:origin x="14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36758-8DD4-478C-A122-EA9135B5331B}" type="datetimeFigureOut">
              <a:rPr lang="de-DE" smtClean="0"/>
              <a:t>20.01.2023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1BD00-E5F8-4E7B-913E-35D7B067A599}" type="slidenum">
              <a:rPr lang="de-DE" smtClean="0"/>
              <a:t>‹Nr.›</a:t>
            </a:fld>
            <a:endParaRPr lang="de-DE"/>
          </a:p>
        </p:txBody>
      </p:sp>
    </p:spTree>
    <p:extLst>
      <p:ext uri="{BB962C8B-B14F-4D97-AF65-F5344CB8AC3E}">
        <p14:creationId xmlns:p14="http://schemas.microsoft.com/office/powerpoint/2010/main" val="266400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1</a:t>
            </a:fld>
            <a:endParaRPr lang="de-DE"/>
          </a:p>
        </p:txBody>
      </p:sp>
    </p:spTree>
    <p:extLst>
      <p:ext uri="{BB962C8B-B14F-4D97-AF65-F5344CB8AC3E}">
        <p14:creationId xmlns:p14="http://schemas.microsoft.com/office/powerpoint/2010/main" val="82403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11</a:t>
            </a:fld>
            <a:endParaRPr lang="de-DE"/>
          </a:p>
        </p:txBody>
      </p:sp>
    </p:spTree>
    <p:extLst>
      <p:ext uri="{BB962C8B-B14F-4D97-AF65-F5344CB8AC3E}">
        <p14:creationId xmlns:p14="http://schemas.microsoft.com/office/powerpoint/2010/main" val="32674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https://www.youtube.com/watch?v=R1AF8HPc4yg</a:t>
            </a:r>
          </a:p>
        </p:txBody>
      </p:sp>
      <p:sp>
        <p:nvSpPr>
          <p:cNvPr id="4" name="Foliennummernplatzhalter 3"/>
          <p:cNvSpPr>
            <a:spLocks noGrp="1"/>
          </p:cNvSpPr>
          <p:nvPr>
            <p:ph type="sldNum" sz="quarter" idx="5"/>
          </p:nvPr>
        </p:nvSpPr>
        <p:spPr/>
        <p:txBody>
          <a:bodyPr/>
          <a:lstStyle/>
          <a:p>
            <a:fld id="{F431BD00-E5F8-4E7B-913E-35D7B067A599}" type="slidenum">
              <a:rPr lang="de-DE" smtClean="0"/>
              <a:t>12</a:t>
            </a:fld>
            <a:endParaRPr lang="de-DE"/>
          </a:p>
        </p:txBody>
      </p:sp>
    </p:spTree>
    <p:extLst>
      <p:ext uri="{BB962C8B-B14F-4D97-AF65-F5344CB8AC3E}">
        <p14:creationId xmlns:p14="http://schemas.microsoft.com/office/powerpoint/2010/main" val="135461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https://www.youtube.com/watch?v=qJjEXLE_V00</a:t>
            </a:r>
          </a:p>
        </p:txBody>
      </p:sp>
      <p:sp>
        <p:nvSpPr>
          <p:cNvPr id="4" name="Foliennummernplatzhalter 3"/>
          <p:cNvSpPr>
            <a:spLocks noGrp="1"/>
          </p:cNvSpPr>
          <p:nvPr>
            <p:ph type="sldNum" sz="quarter" idx="5"/>
          </p:nvPr>
        </p:nvSpPr>
        <p:spPr/>
        <p:txBody>
          <a:bodyPr/>
          <a:lstStyle/>
          <a:p>
            <a:fld id="{F431BD00-E5F8-4E7B-913E-35D7B067A599}" type="slidenum">
              <a:rPr lang="de-DE" smtClean="0"/>
              <a:t>13</a:t>
            </a:fld>
            <a:endParaRPr lang="de-DE"/>
          </a:p>
        </p:txBody>
      </p:sp>
    </p:spTree>
    <p:extLst>
      <p:ext uri="{BB962C8B-B14F-4D97-AF65-F5344CB8AC3E}">
        <p14:creationId xmlns:p14="http://schemas.microsoft.com/office/powerpoint/2010/main" val="221350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3</a:t>
            </a:fld>
            <a:endParaRPr lang="de-DE"/>
          </a:p>
        </p:txBody>
      </p:sp>
    </p:spTree>
    <p:extLst>
      <p:ext uri="{BB962C8B-B14F-4D97-AF65-F5344CB8AC3E}">
        <p14:creationId xmlns:p14="http://schemas.microsoft.com/office/powerpoint/2010/main" val="30736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4</a:t>
            </a:fld>
            <a:endParaRPr lang="de-DE"/>
          </a:p>
        </p:txBody>
      </p:sp>
    </p:spTree>
    <p:extLst>
      <p:ext uri="{BB962C8B-B14F-4D97-AF65-F5344CB8AC3E}">
        <p14:creationId xmlns:p14="http://schemas.microsoft.com/office/powerpoint/2010/main" val="391534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5</a:t>
            </a:fld>
            <a:endParaRPr lang="de-DE"/>
          </a:p>
        </p:txBody>
      </p:sp>
    </p:spTree>
    <p:extLst>
      <p:ext uri="{BB962C8B-B14F-4D97-AF65-F5344CB8AC3E}">
        <p14:creationId xmlns:p14="http://schemas.microsoft.com/office/powerpoint/2010/main" val="92442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https://imoox.at/course/malnutrition19#:~:text=Kursinhalt,f%C3%BCr%20Screening%20und%20Assessment%20auf.</a:t>
            </a:r>
          </a:p>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6</a:t>
            </a:fld>
            <a:endParaRPr lang="de-DE"/>
          </a:p>
        </p:txBody>
      </p:sp>
    </p:spTree>
    <p:extLst>
      <p:ext uri="{BB962C8B-B14F-4D97-AF65-F5344CB8AC3E}">
        <p14:creationId xmlns:p14="http://schemas.microsoft.com/office/powerpoint/2010/main" val="204305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7</a:t>
            </a:fld>
            <a:endParaRPr lang="de-DE"/>
          </a:p>
        </p:txBody>
      </p:sp>
    </p:spTree>
    <p:extLst>
      <p:ext uri="{BB962C8B-B14F-4D97-AF65-F5344CB8AC3E}">
        <p14:creationId xmlns:p14="http://schemas.microsoft.com/office/powerpoint/2010/main" val="374610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https://www.cornelsen.de/digital</a:t>
            </a:r>
          </a:p>
        </p:txBody>
      </p:sp>
      <p:sp>
        <p:nvSpPr>
          <p:cNvPr id="4" name="Foliennummernplatzhalter 3"/>
          <p:cNvSpPr>
            <a:spLocks noGrp="1"/>
          </p:cNvSpPr>
          <p:nvPr>
            <p:ph type="sldNum" sz="quarter" idx="5"/>
          </p:nvPr>
        </p:nvSpPr>
        <p:spPr/>
        <p:txBody>
          <a:bodyPr/>
          <a:lstStyle/>
          <a:p>
            <a:fld id="{F431BD00-E5F8-4E7B-913E-35D7B067A599}" type="slidenum">
              <a:rPr lang="de-DE" smtClean="0"/>
              <a:t>8</a:t>
            </a:fld>
            <a:endParaRPr lang="de-DE"/>
          </a:p>
        </p:txBody>
      </p:sp>
    </p:spTree>
    <p:extLst>
      <p:ext uri="{BB962C8B-B14F-4D97-AF65-F5344CB8AC3E}">
        <p14:creationId xmlns:p14="http://schemas.microsoft.com/office/powerpoint/2010/main" val="40155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9</a:t>
            </a:fld>
            <a:endParaRPr lang="de-DE"/>
          </a:p>
        </p:txBody>
      </p:sp>
    </p:spTree>
    <p:extLst>
      <p:ext uri="{BB962C8B-B14F-4D97-AF65-F5344CB8AC3E}">
        <p14:creationId xmlns:p14="http://schemas.microsoft.com/office/powerpoint/2010/main" val="199149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r>
              <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Gamification</a:t>
            </a:r>
            <a:endParaRPr lang="de-DE" sz="1600" b="1" dirty="0">
              <a:solidFill>
                <a:srgbClr val="003F6B"/>
              </a:solidFill>
              <a:effectLst/>
              <a:latin typeface="Nunito Sans Light" pitchFamily="2" charset="0"/>
              <a:ea typeface="Times New Roman" panose="02020603050405020304" pitchFamily="18" charset="0"/>
              <a:cs typeface="Times New Roman" panose="02020603050405020304" pitchFamily="18" charset="0"/>
            </a:endParaRPr>
          </a:p>
          <a:p>
            <a:pPr algn="just">
              <a:lnSpc>
                <a:spcPts val="1300"/>
              </a:lnSpc>
              <a:spcAft>
                <a:spcPts val="1200"/>
              </a:spcAft>
            </a:pPr>
            <a:r>
              <a:rPr lang="de-DE" sz="1100" spc="20" dirty="0">
                <a:effectLst/>
                <a:latin typeface="Calibri" panose="020F0502020204030204" pitchFamily="34" charset="0"/>
                <a:ea typeface="SimSun" panose="02010600030101010101" pitchFamily="2" charset="-122"/>
                <a:cs typeface="Times New Roman" panose="02020603050405020304" pitchFamily="18" charset="0"/>
              </a:rPr>
              <a:t>Verschiedene Definitionen beschreiben im Wesentlichen, das spieltypische Elemente in einem spielfremden Kontext eingesetzt werden</a:t>
            </a:r>
            <a:r>
              <a:rPr lang="de-DE" sz="1100" b="1" spc="20" dirty="0">
                <a:effectLst/>
                <a:latin typeface="Calibri" panose="020F0502020204030204" pitchFamily="34" charset="0"/>
                <a:ea typeface="SimSun" panose="02010600030101010101" pitchFamily="2" charset="-122"/>
                <a:cs typeface="Times New Roman" panose="02020603050405020304" pitchFamily="18" charset="0"/>
              </a:rPr>
              <a:t> </a:t>
            </a:r>
            <a:r>
              <a:rPr lang="de-DE" sz="1100" spc="20" dirty="0">
                <a:effectLst/>
                <a:latin typeface="Calibri" panose="020F0502020204030204" pitchFamily="34" charset="0"/>
                <a:ea typeface="SimSun" panose="02010600030101010101" pitchFamily="2" charset="-122"/>
                <a:cs typeface="Times New Roman" panose="02020603050405020304" pitchFamily="18" charset="0"/>
              </a:rPr>
              <a:t>Mit dieser weit gefassten Beschreibung können also allgemeine, nicht zwangsläufig digitale, spielerische und motivationssteigernde Elemente gemeint sein, wie z.B. Erfahrungspunkte, Highscores, Fortschrittsbalken, Ranglisten, virtuelle Güter oder Auszeichnungen, die in einem nicht spielerischen Zusammenhang angewendet werden. Dieser Kontext kann wiederum beliebige Bereiche des menschlichen Alltags betreffen, wie Beruf, Bildung, Gesundheit, Fitness und Gesundheit oder Marketing zur Kundenbildung. In der Funktion soll eine Aufgabe oder Tätigkeit interessanter gestaltet werden, so dass die Adressaten einen höheren Motivationsgrad bei der Durchführung ausweisen. Mit dem Einsatz von </a:t>
            </a:r>
            <a:r>
              <a:rPr lang="de-DE" sz="1100" spc="0" dirty="0">
                <a:effectLst/>
                <a:latin typeface="Calibri" panose="020F0502020204030204" pitchFamily="34" charset="0"/>
                <a:ea typeface="SimSun" panose="02010600030101010101" pitchFamily="2" charset="-122"/>
                <a:cs typeface="Times New Roman" panose="02020603050405020304" pitchFamily="18" charset="0"/>
              </a:rPr>
              <a:t>Gamification-Elementen können folgende Ziele verfolgt werden: </a:t>
            </a:r>
            <a:endParaRPr lang="de-DE" sz="1000" spc="20" dirty="0">
              <a:effectLst/>
              <a:latin typeface="Nunito Sans" pitchFamily="2"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de-DE" sz="1100" dirty="0">
                <a:solidFill>
                  <a:srgbClr val="003F6B"/>
                </a:solidFill>
                <a:effectLst/>
                <a:latin typeface="Calibri" panose="020F0502020204030204" pitchFamily="34" charset="0"/>
                <a:ea typeface="Times New Roman" panose="02020603050405020304" pitchFamily="18" charset="0"/>
              </a:rPr>
              <a:t>Lernende können motiviert werden</a:t>
            </a:r>
            <a:endParaRPr lang="de-DE" sz="1300" dirty="0">
              <a:solidFill>
                <a:srgbClr val="003F6B"/>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de-DE" sz="1100" dirty="0">
                <a:solidFill>
                  <a:srgbClr val="003F6B"/>
                </a:solidFill>
                <a:effectLst/>
                <a:latin typeface="Calibri" panose="020F0502020204030204" pitchFamily="34" charset="0"/>
                <a:ea typeface="Times New Roman" panose="02020603050405020304" pitchFamily="18" charset="0"/>
              </a:rPr>
              <a:t>das Verhalten kann beeinflusst werden (siehe Bsp. Piano </a:t>
            </a:r>
            <a:r>
              <a:rPr lang="de-DE" sz="1100" dirty="0" err="1">
                <a:solidFill>
                  <a:srgbClr val="003F6B"/>
                </a:solidFill>
                <a:effectLst/>
                <a:latin typeface="Calibri" panose="020F0502020204030204" pitchFamily="34" charset="0"/>
                <a:ea typeface="Times New Roman" panose="02020603050405020304" pitchFamily="18" charset="0"/>
              </a:rPr>
              <a:t>Stairs</a:t>
            </a:r>
            <a:r>
              <a:rPr lang="de-DE" sz="1100" dirty="0">
                <a:solidFill>
                  <a:srgbClr val="003F6B"/>
                </a:solidFill>
                <a:effectLst/>
                <a:latin typeface="Calibri" panose="020F0502020204030204" pitchFamily="34" charset="0"/>
                <a:ea typeface="Times New Roman" panose="02020603050405020304" pitchFamily="18" charset="0"/>
              </a:rPr>
              <a:t>)</a:t>
            </a:r>
            <a:endParaRPr lang="de-DE" sz="1300" dirty="0">
              <a:solidFill>
                <a:srgbClr val="003F6B"/>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de-DE" sz="1100" dirty="0">
                <a:solidFill>
                  <a:srgbClr val="003F6B"/>
                </a:solidFill>
                <a:effectLst/>
                <a:latin typeface="Calibri" panose="020F0502020204030204" pitchFamily="34" charset="0"/>
                <a:ea typeface="Times New Roman" panose="02020603050405020304" pitchFamily="18" charset="0"/>
              </a:rPr>
              <a:t>bestimmte Fähigkeiten können verbessert werden  </a:t>
            </a:r>
            <a:endParaRPr lang="de-DE" sz="1300" dirty="0">
              <a:solidFill>
                <a:srgbClr val="003F6B"/>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de-DE" sz="1100" dirty="0">
                <a:solidFill>
                  <a:srgbClr val="003F6B"/>
                </a:solidFill>
                <a:effectLst/>
                <a:latin typeface="Calibri" panose="020F0502020204030204" pitchFamily="34" charset="0"/>
                <a:ea typeface="Times New Roman" panose="02020603050405020304" pitchFamily="18" charset="0"/>
              </a:rPr>
              <a:t>Wissen kann gezielt erworben werden</a:t>
            </a:r>
            <a:endParaRPr lang="de-DE" sz="1300" dirty="0">
              <a:solidFill>
                <a:srgbClr val="003F6B"/>
              </a:solidFill>
              <a:effectLst/>
              <a:latin typeface="Calibri" panose="020F0502020204030204" pitchFamily="34" charset="0"/>
              <a:ea typeface="Times New Roman" panose="02020603050405020304" pitchFamily="18" charset="0"/>
            </a:endParaRPr>
          </a:p>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endPar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600"/>
              </a:spcAft>
              <a:buFont typeface="+mj-lt"/>
              <a:buNone/>
            </a:pPr>
            <a:r>
              <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Game </a:t>
            </a:r>
            <a:r>
              <a:rPr lang="de-DE" sz="1300" b="1" dirty="0" err="1">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Based</a:t>
            </a:r>
            <a:r>
              <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 Learning und </a:t>
            </a:r>
            <a:r>
              <a:rPr lang="de-DE" sz="1300" b="1" dirty="0" err="1">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Serious</a:t>
            </a:r>
            <a:r>
              <a:rPr lang="de-DE" sz="1300" b="1" dirty="0">
                <a:solidFill>
                  <a:srgbClr val="003F6B"/>
                </a:solidFill>
                <a:effectLst/>
                <a:latin typeface="Calibri" panose="020F0502020204030204" pitchFamily="34" charset="0"/>
                <a:ea typeface="Times New Roman" panose="02020603050405020304" pitchFamily="18" charset="0"/>
                <a:cs typeface="Times New Roman" panose="02020603050405020304" pitchFamily="18" charset="0"/>
              </a:rPr>
              <a:t> Games</a:t>
            </a:r>
            <a:endParaRPr lang="de-DE" sz="1600" b="1" dirty="0">
              <a:solidFill>
                <a:srgbClr val="003F6B"/>
              </a:solidFill>
              <a:effectLst/>
              <a:latin typeface="Nunito Sans Light" pitchFamily="2" charset="0"/>
              <a:ea typeface="Times New Roman" panose="02020603050405020304" pitchFamily="18" charset="0"/>
              <a:cs typeface="Times New Roman" panose="02020603050405020304" pitchFamily="18" charset="0"/>
            </a:endParaRPr>
          </a:p>
          <a:p>
            <a:pPr algn="just">
              <a:lnSpc>
                <a:spcPts val="1300"/>
              </a:lnSpc>
              <a:spcAft>
                <a:spcPts val="1200"/>
              </a:spcAft>
            </a:pPr>
            <a:r>
              <a:rPr lang="de-DE" sz="1100" spc="2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Beide Begriffe werden oftmals synonym benutzt. Grundlegender Gedanke ist, dass digitale Spiele weitreichender genutzt werden. Der Unterschied zwischen einem klassischen Spiel und einem Lernspiel liegt in der didaktischen Intension. Die motivierenden Eigenschaften von Spielen sollen über die ursprünglichen Ziele wie Unterhaltung, Spaß und Ablenkung hinausgehen und Lerninhalte vermitteln. Diese werden in einer spieletypischen Umgebung aufbereitet, wie z.B.  Simulationen, Rollenspiele, Point-and-</a:t>
            </a:r>
            <a:r>
              <a:rPr lang="de-DE" sz="1100" spc="2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click</a:t>
            </a:r>
            <a:r>
              <a:rPr lang="de-DE" sz="1100" spc="2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-Adventures oder </a:t>
            </a:r>
            <a:r>
              <a:rPr lang="de-DE" sz="1100" spc="2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Quizzes</a:t>
            </a:r>
            <a:r>
              <a:rPr lang="de-DE" sz="1100" spc="2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Der Fokus ist hier also deutlicher auf die Spielumgebung ausgerichtet, mit deren Hilfe Kompetenzen und Wissen vermittelt werden sollen.</a:t>
            </a:r>
            <a:endParaRPr lang="de-DE" dirty="0"/>
          </a:p>
        </p:txBody>
      </p:sp>
      <p:sp>
        <p:nvSpPr>
          <p:cNvPr id="4" name="Foliennummernplatzhalter 3"/>
          <p:cNvSpPr>
            <a:spLocks noGrp="1"/>
          </p:cNvSpPr>
          <p:nvPr>
            <p:ph type="sldNum" sz="quarter" idx="5"/>
          </p:nvPr>
        </p:nvSpPr>
        <p:spPr/>
        <p:txBody>
          <a:bodyPr/>
          <a:lstStyle/>
          <a:p>
            <a:fld id="{F431BD00-E5F8-4E7B-913E-35D7B067A599}" type="slidenum">
              <a:rPr lang="de-DE" smtClean="0"/>
              <a:t>10</a:t>
            </a:fld>
            <a:endParaRPr lang="de-DE"/>
          </a:p>
        </p:txBody>
      </p:sp>
    </p:spTree>
    <p:extLst>
      <p:ext uri="{BB962C8B-B14F-4D97-AF65-F5344CB8AC3E}">
        <p14:creationId xmlns:p14="http://schemas.microsoft.com/office/powerpoint/2010/main" val="235947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A42F5-0C1F-43D4-80DB-3875421CC18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B2ED848-3F0B-45E0-A430-D71D1E156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51067466-E848-457E-974B-F935CD266D79}"/>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5" name="Fußzeilenplatzhalter 4">
            <a:extLst>
              <a:ext uri="{FF2B5EF4-FFF2-40B4-BE49-F238E27FC236}">
                <a16:creationId xmlns:a16="http://schemas.microsoft.com/office/drawing/2014/main" id="{58C7A653-80C3-497E-BA17-284030936C77}"/>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p>
        </p:txBody>
      </p:sp>
      <p:sp>
        <p:nvSpPr>
          <p:cNvPr id="6" name="Foliennummernplatzhalter 5">
            <a:extLst>
              <a:ext uri="{FF2B5EF4-FFF2-40B4-BE49-F238E27FC236}">
                <a16:creationId xmlns:a16="http://schemas.microsoft.com/office/drawing/2014/main" id="{81AFF036-1B2D-42DF-84E5-BB9E6916DCEF}"/>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4116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41E91-E0E0-4C0F-B46B-52913A86B6F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471ABFE-065C-4ED0-9A3C-5F1A8191C30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3D0098-B586-4998-BE80-A622A9C0A2D2}"/>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5" name="Fußzeilenplatzhalter 4">
            <a:extLst>
              <a:ext uri="{FF2B5EF4-FFF2-40B4-BE49-F238E27FC236}">
                <a16:creationId xmlns:a16="http://schemas.microsoft.com/office/drawing/2014/main" id="{B3E81CA3-D56A-4B89-B4AE-0C9EC11CD532}"/>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6" name="Foliennummernplatzhalter 5">
            <a:extLst>
              <a:ext uri="{FF2B5EF4-FFF2-40B4-BE49-F238E27FC236}">
                <a16:creationId xmlns:a16="http://schemas.microsoft.com/office/drawing/2014/main" id="{DB142551-B183-4801-AD9F-F287FDF5CE21}"/>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74029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3C49C23-CE5D-46A5-812A-80AD160420D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C8E7113-E00D-4514-A421-6341E8EDB60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32870C-A53B-4CB9-8183-8B30194CAF11}"/>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5" name="Fußzeilenplatzhalter 4">
            <a:extLst>
              <a:ext uri="{FF2B5EF4-FFF2-40B4-BE49-F238E27FC236}">
                <a16:creationId xmlns:a16="http://schemas.microsoft.com/office/drawing/2014/main" id="{D66E9045-D41A-4EE8-B12D-A99F5F26EC51}"/>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6" name="Foliennummernplatzhalter 5">
            <a:extLst>
              <a:ext uri="{FF2B5EF4-FFF2-40B4-BE49-F238E27FC236}">
                <a16:creationId xmlns:a16="http://schemas.microsoft.com/office/drawing/2014/main" id="{1936FE97-BF94-40C7-AB11-CC7D1A1E1D6C}"/>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237625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814FD-F675-44D5-813F-D5B4DE78EF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A0F5B7-5EBE-4F4C-937D-7321946F3FF6}"/>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C2B95A6-F6D9-4B18-880E-288C61A65EB5}"/>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5" name="Fußzeilenplatzhalter 4">
            <a:extLst>
              <a:ext uri="{FF2B5EF4-FFF2-40B4-BE49-F238E27FC236}">
                <a16:creationId xmlns:a16="http://schemas.microsoft.com/office/drawing/2014/main" id="{5D7DFB17-EDD2-4F07-B156-ADE66016E8E3}"/>
              </a:ext>
            </a:extLst>
          </p:cNvPr>
          <p:cNvSpPr>
            <a:spLocks noGrp="1"/>
          </p:cNvSpPr>
          <p:nvPr>
            <p:ph type="ftr" sz="quarter" idx="11"/>
          </p:nvPr>
        </p:nvSpPr>
        <p:spPr/>
        <p:txBody>
          <a:bodyPr/>
          <a:lstStyle>
            <a:lvl1pPr>
              <a:defRPr sz="1200"/>
            </a:lvl1p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p>
        </p:txBody>
      </p:sp>
      <p:sp>
        <p:nvSpPr>
          <p:cNvPr id="6" name="Foliennummernplatzhalter 5">
            <a:extLst>
              <a:ext uri="{FF2B5EF4-FFF2-40B4-BE49-F238E27FC236}">
                <a16:creationId xmlns:a16="http://schemas.microsoft.com/office/drawing/2014/main" id="{AEBA0D64-1015-4D41-908F-D0790C16841C}"/>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73080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43C8-5F55-4B1B-8E94-5E956FC27D7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1FD613F-5856-4FA1-BCD9-6927703E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7E97928-72E2-4041-9EAE-08659083058E}"/>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5" name="Fußzeilenplatzhalter 4">
            <a:extLst>
              <a:ext uri="{FF2B5EF4-FFF2-40B4-BE49-F238E27FC236}">
                <a16:creationId xmlns:a16="http://schemas.microsoft.com/office/drawing/2014/main" id="{E84FE0CD-7649-4889-9EBE-9733D442C030}"/>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6" name="Foliennummernplatzhalter 5">
            <a:extLst>
              <a:ext uri="{FF2B5EF4-FFF2-40B4-BE49-F238E27FC236}">
                <a16:creationId xmlns:a16="http://schemas.microsoft.com/office/drawing/2014/main" id="{F1EDC984-9390-43D6-A2A7-BB2C77884E10}"/>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02063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80E7D-72D5-4417-A09D-DC2D5BD867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2BB657A-0A40-43F5-84A7-1B9F1B61838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E7B51C2-F8D1-4B7C-8977-76FE35658E8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2845751-3B93-4A18-A16B-CBBCDF515153}"/>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6" name="Fußzeilenplatzhalter 5">
            <a:extLst>
              <a:ext uri="{FF2B5EF4-FFF2-40B4-BE49-F238E27FC236}">
                <a16:creationId xmlns:a16="http://schemas.microsoft.com/office/drawing/2014/main" id="{0CD6539C-ACA5-4B82-B11E-045CC7A054E3}"/>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7" name="Foliennummernplatzhalter 6">
            <a:extLst>
              <a:ext uri="{FF2B5EF4-FFF2-40B4-BE49-F238E27FC236}">
                <a16:creationId xmlns:a16="http://schemas.microsoft.com/office/drawing/2014/main" id="{5CDDBCAF-5B07-4793-A9A3-BF3D253D08C9}"/>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56063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3B1FD-A5D2-4691-BE58-0B9D49DF912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5B047AA-C8CF-4FB0-9E92-1D3693463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0664B69-AC00-431A-B761-F736BC46110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0727B9B-BB20-4D7D-9AD7-B60B22861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512E8A-5461-41D1-926B-872575AD964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CF4F1C-7C3F-4C3C-B473-28D001A9A983}"/>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8" name="Fußzeilenplatzhalter 7">
            <a:extLst>
              <a:ext uri="{FF2B5EF4-FFF2-40B4-BE49-F238E27FC236}">
                <a16:creationId xmlns:a16="http://schemas.microsoft.com/office/drawing/2014/main" id="{3106EF49-009D-4E91-BE29-5E3333F01302}"/>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9" name="Foliennummernplatzhalter 8">
            <a:extLst>
              <a:ext uri="{FF2B5EF4-FFF2-40B4-BE49-F238E27FC236}">
                <a16:creationId xmlns:a16="http://schemas.microsoft.com/office/drawing/2014/main" id="{B0D5576F-75A3-40A6-81FE-4782F6AF3141}"/>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5989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D31D3-8B66-4109-98A0-CBDA3BB9701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596E77C-9097-412E-AD2E-E876CCE8B393}"/>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4" name="Fußzeilenplatzhalter 3">
            <a:extLst>
              <a:ext uri="{FF2B5EF4-FFF2-40B4-BE49-F238E27FC236}">
                <a16:creationId xmlns:a16="http://schemas.microsoft.com/office/drawing/2014/main" id="{ACA21294-63F4-4DB1-BDB2-CE5EE4DF1F0B}"/>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5" name="Foliennummernplatzhalter 4">
            <a:extLst>
              <a:ext uri="{FF2B5EF4-FFF2-40B4-BE49-F238E27FC236}">
                <a16:creationId xmlns:a16="http://schemas.microsoft.com/office/drawing/2014/main" id="{2376DB75-C843-449E-939D-2ADD9AE29459}"/>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12706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EDCCE51-0065-4E9F-B05A-B8C37677A8E6}"/>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3" name="Fußzeilenplatzhalter 2">
            <a:extLst>
              <a:ext uri="{FF2B5EF4-FFF2-40B4-BE49-F238E27FC236}">
                <a16:creationId xmlns:a16="http://schemas.microsoft.com/office/drawing/2014/main" id="{CD621947-F942-4FA5-BE54-CE0C92505D41}"/>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4" name="Foliennummernplatzhalter 3">
            <a:extLst>
              <a:ext uri="{FF2B5EF4-FFF2-40B4-BE49-F238E27FC236}">
                <a16:creationId xmlns:a16="http://schemas.microsoft.com/office/drawing/2014/main" id="{A4A23B51-E16A-43D8-8113-973D5EAE70EE}"/>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98296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73BE2-A77D-42E6-9204-F6E01C05E6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8065F27-CB35-4E2A-8260-A67BB018D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CDFACF7-4D42-40B4-A5DF-E329915DA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0E2E0B-C0EC-4947-9D6F-E0E6DF772E21}"/>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6" name="Fußzeilenplatzhalter 5">
            <a:extLst>
              <a:ext uri="{FF2B5EF4-FFF2-40B4-BE49-F238E27FC236}">
                <a16:creationId xmlns:a16="http://schemas.microsoft.com/office/drawing/2014/main" id="{9DBD53B3-2DAB-4C9B-BC9D-B43C9650686B}"/>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7" name="Foliennummernplatzhalter 6">
            <a:extLst>
              <a:ext uri="{FF2B5EF4-FFF2-40B4-BE49-F238E27FC236}">
                <a16:creationId xmlns:a16="http://schemas.microsoft.com/office/drawing/2014/main" id="{92A4F1EC-D2CA-4FCE-8403-B5E32C121237}"/>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391219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FE45D-3511-420E-AC22-D0C22805EE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E23E85-FF83-4591-9B3B-A1CD7B90D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260B933-1267-432F-9AE6-6889C6EC4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7FF4DA3-8F21-4A4A-96EE-F9A56746DFDD}"/>
              </a:ext>
            </a:extLst>
          </p:cNvPr>
          <p:cNvSpPr>
            <a:spLocks noGrp="1"/>
          </p:cNvSpPr>
          <p:nvPr>
            <p:ph type="dt" sz="half" idx="10"/>
          </p:nvPr>
        </p:nvSpPr>
        <p:spPr/>
        <p:txBody>
          <a:bodyPr/>
          <a:lstStyle/>
          <a:p>
            <a:fld id="{452F02D2-ADA0-4BB6-B1EC-76554799FD93}" type="datetimeFigureOut">
              <a:rPr lang="de-DE" smtClean="0"/>
              <a:t>20.01.2023</a:t>
            </a:fld>
            <a:endParaRPr lang="de-DE"/>
          </a:p>
        </p:txBody>
      </p:sp>
      <p:sp>
        <p:nvSpPr>
          <p:cNvPr id="6" name="Fußzeilenplatzhalter 5">
            <a:extLst>
              <a:ext uri="{FF2B5EF4-FFF2-40B4-BE49-F238E27FC236}">
                <a16:creationId xmlns:a16="http://schemas.microsoft.com/office/drawing/2014/main" id="{6D2D0C66-9CC4-4220-88D3-C06FB7047620}"/>
              </a:ext>
            </a:extLst>
          </p:cNvPr>
          <p:cNvSpPr>
            <a:spLocks noGrp="1"/>
          </p:cNvSpPr>
          <p:nvPr>
            <p:ph type="ftr" sz="quarter" idx="11"/>
          </p:nvPr>
        </p:nvSpPr>
        <p:spPr/>
        <p:txBody>
          <a:bodyPr/>
          <a:lstStyle/>
          <a:p>
            <a:r>
              <a:rPr lang="de-DE" dirty="0">
                <a:ea typeface="Calibri" panose="020F0502020204030204" pitchFamily="34" charset="0"/>
                <a:cs typeface="Times New Roman" panose="02020603050405020304" pitchFamily="18" charset="0"/>
              </a:rPr>
              <a:t>Den Pflegeberuf im Kontext der Technisierung                          </a:t>
            </a:r>
          </a:p>
          <a:p>
            <a:r>
              <a:rPr lang="de-DE" dirty="0">
                <a:ea typeface="Calibri" panose="020F0502020204030204" pitchFamily="34" charset="0"/>
                <a:cs typeface="Times New Roman" panose="02020603050405020304" pitchFamily="18" charset="0"/>
              </a:rPr>
              <a:t>  und Digitalisierung kritisch reflektieren</a:t>
            </a:r>
            <a:endParaRPr lang="de-DE" dirty="0"/>
          </a:p>
        </p:txBody>
      </p:sp>
      <p:sp>
        <p:nvSpPr>
          <p:cNvPr id="7" name="Foliennummernplatzhalter 6">
            <a:extLst>
              <a:ext uri="{FF2B5EF4-FFF2-40B4-BE49-F238E27FC236}">
                <a16:creationId xmlns:a16="http://schemas.microsoft.com/office/drawing/2014/main" id="{978B1C22-97EB-46AA-B2D1-A0BE11F87379}"/>
              </a:ext>
            </a:extLst>
          </p:cNvPr>
          <p:cNvSpPr>
            <a:spLocks noGrp="1"/>
          </p:cNvSpPr>
          <p:nvPr>
            <p:ph type="sldNum" sz="quarter" idx="12"/>
          </p:nvPr>
        </p:nvSpPr>
        <p:spPr/>
        <p:txBody>
          <a:bodyPr/>
          <a:lstStyle/>
          <a:p>
            <a:fld id="{63EAE799-4344-4D43-908A-A22A5F6B446D}" type="slidenum">
              <a:rPr lang="de-DE" smtClean="0"/>
              <a:t>‹Nr.›</a:t>
            </a:fld>
            <a:endParaRPr lang="de-DE"/>
          </a:p>
        </p:txBody>
      </p:sp>
    </p:spTree>
    <p:extLst>
      <p:ext uri="{BB962C8B-B14F-4D97-AF65-F5344CB8AC3E}">
        <p14:creationId xmlns:p14="http://schemas.microsoft.com/office/powerpoint/2010/main" val="65881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A5C7274-C149-4A9D-AF94-AA54DD5014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D209A5C-D8EE-4F12-959D-74B1441BD97D}"/>
              </a:ext>
            </a:extLst>
          </p:cNvPr>
          <p:cNvSpPr>
            <a:spLocks noGrp="1"/>
          </p:cNvSpPr>
          <p:nvPr>
            <p:ph type="body" idx="1"/>
          </p:nvPr>
        </p:nvSpPr>
        <p:spPr>
          <a:xfrm>
            <a:off x="838200" y="185150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A3E2CC5-FE91-45C9-A186-CF48C292C921}"/>
              </a:ext>
            </a:extLst>
          </p:cNvPr>
          <p:cNvSpPr>
            <a:spLocks noGrp="1"/>
          </p:cNvSpPr>
          <p:nvPr>
            <p:ph type="dt" sz="half" idx="2"/>
          </p:nvPr>
        </p:nvSpPr>
        <p:spPr>
          <a:xfrm>
            <a:off x="838200" y="6356350"/>
            <a:ext cx="1090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F02D2-ADA0-4BB6-B1EC-76554799FD93}" type="datetimeFigureOut">
              <a:rPr lang="de-DE" smtClean="0"/>
              <a:t>20.01.2023</a:t>
            </a:fld>
            <a:endParaRPr lang="de-DE" dirty="0"/>
          </a:p>
        </p:txBody>
      </p:sp>
      <p:sp>
        <p:nvSpPr>
          <p:cNvPr id="5" name="Fußzeilenplatzhalter 4">
            <a:extLst>
              <a:ext uri="{FF2B5EF4-FFF2-40B4-BE49-F238E27FC236}">
                <a16:creationId xmlns:a16="http://schemas.microsoft.com/office/drawing/2014/main" id="{0551FE03-43F8-4356-8A5B-FFB68A535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ea typeface="Calibri" panose="020F0502020204030204" pitchFamily="34" charset="0"/>
                <a:cs typeface="Times New Roman" panose="02020603050405020304" pitchFamily="18" charset="0"/>
              </a:rPr>
              <a:t>Digitalisierung in der Pflege</a:t>
            </a:r>
          </a:p>
        </p:txBody>
      </p:sp>
      <p:sp>
        <p:nvSpPr>
          <p:cNvPr id="6" name="Foliennummernplatzhalter 5">
            <a:extLst>
              <a:ext uri="{FF2B5EF4-FFF2-40B4-BE49-F238E27FC236}">
                <a16:creationId xmlns:a16="http://schemas.microsoft.com/office/drawing/2014/main" id="{16654DBB-5B63-4DFE-B7B3-931F8888AE2A}"/>
              </a:ext>
            </a:extLst>
          </p:cNvPr>
          <p:cNvSpPr>
            <a:spLocks noGrp="1"/>
          </p:cNvSpPr>
          <p:nvPr>
            <p:ph type="sldNum" sz="quarter" idx="4"/>
          </p:nvPr>
        </p:nvSpPr>
        <p:spPr>
          <a:xfrm>
            <a:off x="10681854" y="6356350"/>
            <a:ext cx="6719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AE799-4344-4D43-908A-A22A5F6B446D}" type="slidenum">
              <a:rPr lang="de-DE" smtClean="0"/>
              <a:t>‹Nr.›</a:t>
            </a:fld>
            <a:endParaRPr lang="de-DE"/>
          </a:p>
        </p:txBody>
      </p:sp>
    </p:spTree>
    <p:extLst>
      <p:ext uri="{BB962C8B-B14F-4D97-AF65-F5344CB8AC3E}">
        <p14:creationId xmlns:p14="http://schemas.microsoft.com/office/powerpoint/2010/main" val="275701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D1BB6FD-9EC9-ECDA-3060-AC32A500F027}"/>
              </a:ext>
            </a:extLst>
          </p:cNvPr>
          <p:cNvPicPr>
            <a:picLocks noChangeAspect="1"/>
          </p:cNvPicPr>
          <p:nvPr/>
        </p:nvPicPr>
        <p:blipFill rotWithShape="1">
          <a:blip r:embed="rId3">
            <a:alphaModFix amt="50000"/>
          </a:blip>
          <a:srcRect t="1039" b="4819"/>
          <a:stretch/>
        </p:blipFill>
        <p:spPr>
          <a:xfrm>
            <a:off x="20" y="1"/>
            <a:ext cx="12191980" cy="6857999"/>
          </a:xfrm>
          <a:prstGeom prst="rect">
            <a:avLst/>
          </a:prstGeom>
        </p:spPr>
      </p:pic>
      <p:sp>
        <p:nvSpPr>
          <p:cNvPr id="2" name="Titel 1">
            <a:extLst>
              <a:ext uri="{FF2B5EF4-FFF2-40B4-BE49-F238E27FC236}">
                <a16:creationId xmlns:a16="http://schemas.microsoft.com/office/drawing/2014/main" id="{496C7253-0283-4D15-A621-F33048DB3592}"/>
              </a:ext>
            </a:extLst>
          </p:cNvPr>
          <p:cNvSpPr>
            <a:spLocks noGrp="1"/>
          </p:cNvSpPr>
          <p:nvPr>
            <p:ph type="ctrTitle"/>
          </p:nvPr>
        </p:nvSpPr>
        <p:spPr>
          <a:xfrm>
            <a:off x="1524000" y="1122362"/>
            <a:ext cx="9144000" cy="2900518"/>
          </a:xfrm>
        </p:spPr>
        <p:txBody>
          <a:bodyPr>
            <a:normAutofit/>
          </a:bodyPr>
          <a:lstStyle/>
          <a:p>
            <a:r>
              <a:rPr lang="de-DE" dirty="0">
                <a:solidFill>
                  <a:srgbClr val="FFFFFF"/>
                </a:solidFill>
              </a:rPr>
              <a:t>Wissensmanagement und Lebenslanges Lernen</a:t>
            </a:r>
          </a:p>
        </p:txBody>
      </p:sp>
      <p:sp>
        <p:nvSpPr>
          <p:cNvPr id="4" name="Textfeld 3">
            <a:extLst>
              <a:ext uri="{FF2B5EF4-FFF2-40B4-BE49-F238E27FC236}">
                <a16:creationId xmlns:a16="http://schemas.microsoft.com/office/drawing/2014/main" id="{5827A37D-637A-4E85-A277-42A6F4D88EE9}"/>
              </a:ext>
            </a:extLst>
          </p:cNvPr>
          <p:cNvSpPr txBox="1"/>
          <p:nvPr/>
        </p:nvSpPr>
        <p:spPr>
          <a:xfrm>
            <a:off x="4143375" y="4759479"/>
            <a:ext cx="9144000" cy="1098395"/>
          </a:xfrm>
          <a:prstGeom prst="rect">
            <a:avLst/>
          </a:prstGeom>
        </p:spPr>
        <p:txBody>
          <a:bodyPr rtlCol="0">
            <a:normAutofit/>
          </a:bodyPr>
          <a:lstStyle/>
          <a:p>
            <a:pPr>
              <a:spcAft>
                <a:spcPts val="600"/>
              </a:spcAft>
            </a:pPr>
            <a:r>
              <a:rPr lang="de-DE" dirty="0">
                <a:solidFill>
                  <a:srgbClr val="FFFFFF"/>
                </a:solidFill>
              </a:rPr>
              <a:t>Workshop: Digitalisierung in der Pflege</a:t>
            </a:r>
          </a:p>
        </p:txBody>
      </p:sp>
      <p:sp>
        <p:nvSpPr>
          <p:cNvPr id="12" name="Textfeld 11">
            <a:extLst>
              <a:ext uri="{FF2B5EF4-FFF2-40B4-BE49-F238E27FC236}">
                <a16:creationId xmlns:a16="http://schemas.microsoft.com/office/drawing/2014/main" id="{69919F73-8F9E-423A-A947-B11DF55B8FBB}"/>
              </a:ext>
            </a:extLst>
          </p:cNvPr>
          <p:cNvSpPr txBox="1"/>
          <p:nvPr/>
        </p:nvSpPr>
        <p:spPr>
          <a:xfrm>
            <a:off x="795130" y="5123793"/>
            <a:ext cx="2926080" cy="10960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5648500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Gamifizierung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400" spc="20" dirty="0">
                <a:effectLst/>
                <a:latin typeface="Calibri" panose="020F0502020204030204" pitchFamily="34" charset="0"/>
                <a:ea typeface="SimSun" panose="02010600030101010101" pitchFamily="2" charset="-122"/>
              </a:rPr>
              <a:t>Bei der Gamifizierung werden spieltypische Element in einem spielfremden Kontext eingesetzt. So können z.B. bei einem Onlinehändler Punkte erworben werden, die den Status verbessern</a:t>
            </a:r>
            <a:r>
              <a:rPr lang="en-US" sz="2400" spc="20" dirty="0">
                <a:effectLst/>
                <a:latin typeface="Calibri" panose="020F0502020204030204" pitchFamily="34" charset="0"/>
                <a:ea typeface="SimSun" panose="02010600030101010101" pitchFamily="2" charset="-122"/>
              </a:rPr>
              <a:t>.</a:t>
            </a:r>
          </a:p>
          <a:p>
            <a:pPr marL="0" indent="0">
              <a:buNone/>
            </a:pPr>
            <a:endParaRPr lang="en-US" sz="2400" spc="20" dirty="0">
              <a:latin typeface="Calibri" panose="020F0502020204030204" pitchFamily="34" charset="0"/>
              <a:ea typeface="SimSun" panose="02010600030101010101" pitchFamily="2" charset="-122"/>
            </a:endParaRPr>
          </a:p>
          <a:p>
            <a:pPr marL="0" indent="0">
              <a:buNone/>
            </a:pPr>
            <a:endParaRPr lang="en-US" sz="2400" spc="20" dirty="0">
              <a:effectLst/>
              <a:latin typeface="Calibri" panose="020F0502020204030204" pitchFamily="34" charset="0"/>
              <a:ea typeface="SimSun" panose="02010600030101010101" pitchFamily="2" charset="-122"/>
            </a:endParaRPr>
          </a:p>
          <a:p>
            <a:pPr marL="0" indent="0">
              <a:buNone/>
            </a:pPr>
            <a:endParaRPr lang="en-US" sz="2400" spc="20" dirty="0">
              <a:latin typeface="Calibri" panose="020F0502020204030204" pitchFamily="34" charset="0"/>
              <a:ea typeface="SimSun" panose="02010600030101010101" pitchFamily="2" charset="-122"/>
            </a:endParaRPr>
          </a:p>
          <a:p>
            <a:pPr marL="0" indent="0">
              <a:buNone/>
            </a:pPr>
            <a:endParaRPr lang="en-US" sz="2400" spc="20" dirty="0">
              <a:effectLst/>
              <a:latin typeface="Calibri" panose="020F0502020204030204" pitchFamily="34" charset="0"/>
              <a:ea typeface="SimSun" panose="02010600030101010101" pitchFamily="2" charset="-122"/>
            </a:endParaRPr>
          </a:p>
          <a:p>
            <a:pPr marL="0" indent="0">
              <a:buNone/>
            </a:pPr>
            <a:endParaRPr lang="en-US" sz="2400" spc="20" dirty="0">
              <a:latin typeface="Calibri" panose="020F0502020204030204" pitchFamily="34" charset="0"/>
              <a:ea typeface="SimSun" panose="02010600030101010101" pitchFamily="2" charset="-122"/>
            </a:endParaRPr>
          </a:p>
          <a:p>
            <a:pPr marL="0" indent="0">
              <a:buNone/>
            </a:pPr>
            <a:r>
              <a:rPr lang="en-US" sz="2400" spc="20" dirty="0">
                <a:effectLst/>
                <a:latin typeface="Calibri" panose="020F0502020204030204" pitchFamily="34" charset="0"/>
                <a:ea typeface="SimSun" panose="02010600030101010101" pitchFamily="2" charset="-122"/>
              </a:rPr>
              <a:t> </a:t>
            </a:r>
            <a:endParaRPr lang="de-DE" sz="2400" spc="20" dirty="0">
              <a:latin typeface="Calibri" panose="020F0502020204030204" pitchFamily="34" charset="0"/>
              <a:ea typeface="SimSun" panose="02010600030101010101" pitchFamily="2" charset="-122"/>
            </a:endParaRPr>
          </a:p>
        </p:txBody>
      </p:sp>
      <p:pic>
        <p:nvPicPr>
          <p:cNvPr id="5" name="Grafik 4" descr="Ein Bild, das Text, Elektronik, drinnen, Anzeige enthält.&#10;&#10;Automatisch generierte Beschreibung">
            <a:extLst>
              <a:ext uri="{FF2B5EF4-FFF2-40B4-BE49-F238E27FC236}">
                <a16:creationId xmlns:a16="http://schemas.microsoft.com/office/drawing/2014/main" id="{FE4A36E3-45EE-8140-1D47-B220C778A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14" y="3388166"/>
            <a:ext cx="3325198" cy="2493899"/>
          </a:xfrm>
          <a:prstGeom prst="rect">
            <a:avLst/>
          </a:prstGeom>
        </p:spPr>
      </p:pic>
      <p:sp>
        <p:nvSpPr>
          <p:cNvPr id="6" name="Textfeld 5">
            <a:extLst>
              <a:ext uri="{FF2B5EF4-FFF2-40B4-BE49-F238E27FC236}">
                <a16:creationId xmlns:a16="http://schemas.microsoft.com/office/drawing/2014/main" id="{9E7311DE-3B90-C7C0-1254-0F3DDF9592CE}"/>
              </a:ext>
            </a:extLst>
          </p:cNvPr>
          <p:cNvSpPr txBox="1"/>
          <p:nvPr/>
        </p:nvSpPr>
        <p:spPr>
          <a:xfrm>
            <a:off x="6242759" y="5887379"/>
            <a:ext cx="4334934" cy="400110"/>
          </a:xfrm>
          <a:prstGeom prst="rect">
            <a:avLst/>
          </a:prstGeom>
          <a:noFill/>
        </p:spPr>
        <p:txBody>
          <a:bodyPr wrap="square" rtlCol="0">
            <a:spAutoFit/>
          </a:bodyPr>
          <a:lstStyle/>
          <a:p>
            <a:r>
              <a:rPr lang="de-DE" sz="1000" dirty="0">
                <a:solidFill>
                  <a:schemeClr val="bg2">
                    <a:lumMod val="25000"/>
                  </a:schemeClr>
                </a:solidFill>
              </a:rPr>
              <a:t>https://www.pexels.com/de-de/foto/roter-und-gruner-nintendo-schalter-eingeschaltet-371924/</a:t>
            </a:r>
          </a:p>
        </p:txBody>
      </p:sp>
    </p:spTree>
    <p:extLst>
      <p:ext uri="{BB962C8B-B14F-4D97-AF65-F5344CB8AC3E}">
        <p14:creationId xmlns:p14="http://schemas.microsoft.com/office/powerpoint/2010/main" val="193219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Online-Communities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000" dirty="0"/>
              <a:t>Online-Communities zeichnen sich durch die Möglichkeit aus, über gemeinsame Interessen und Themen, z.B. die Pflege, zu kommunizieren. Online-Communities können auf verschiedene Arten organisiert sein, wie z.B. Foren, soziale Netzwerke, Diskussionsgruppen oder auch virtuelle Welten.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pic>
        <p:nvPicPr>
          <p:cNvPr id="5" name="Grafik 4" descr="Ein Bild, das Text enthält.&#10;&#10;Automatisch generierte Beschreibung">
            <a:extLst>
              <a:ext uri="{FF2B5EF4-FFF2-40B4-BE49-F238E27FC236}">
                <a16:creationId xmlns:a16="http://schemas.microsoft.com/office/drawing/2014/main" id="{09A58414-33CD-4262-FCF1-FAA61BE7B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390" y="3066069"/>
            <a:ext cx="2935921" cy="2952232"/>
          </a:xfrm>
          <a:prstGeom prst="rect">
            <a:avLst/>
          </a:prstGeom>
        </p:spPr>
      </p:pic>
    </p:spTree>
    <p:extLst>
      <p:ext uri="{BB962C8B-B14F-4D97-AF65-F5344CB8AC3E}">
        <p14:creationId xmlns:p14="http://schemas.microsoft.com/office/powerpoint/2010/main" val="410230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err="1">
                <a:solidFill>
                  <a:schemeClr val="accent1"/>
                </a:solidFill>
              </a:rPr>
              <a:t>Augmented</a:t>
            </a:r>
            <a:r>
              <a:rPr lang="de-DE" dirty="0">
                <a:solidFill>
                  <a:schemeClr val="accent1"/>
                </a:solidFill>
              </a:rPr>
              <a:t>- und Virtual-Reality-Anwendungen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000" dirty="0"/>
              <a:t>AR-Anwendungen fügen der realen Umgebung virtuellen Inhalt hinzu, wie z.B. 3D-Modelle, Text, Bilder oder Video, und ermöglichen es Nutzern, diese Inhalte in Echtzeit zu sehen und zu interagieren.</a:t>
            </a:r>
          </a:p>
          <a:p>
            <a:pPr marL="0" indent="0">
              <a:buNone/>
            </a:pPr>
            <a:r>
              <a:rPr lang="de-DE" sz="2000" dirty="0"/>
              <a:t>R-Anwendungen ersetzen die reale Umgebung durch eine virtuelle Umgebung, in die der Nutzer vollständig eintauchen kann. Dies erfolgt mithilfe einer VR-Brille oder eines Headsets, die eine 360-Grad-Ansicht der virtuellen Welt bieten. </a:t>
            </a:r>
          </a:p>
          <a:p>
            <a:pPr marL="0" indent="0">
              <a:buNone/>
            </a:pPr>
            <a:endParaRPr lang="de-DE" sz="20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pic>
        <p:nvPicPr>
          <p:cNvPr id="7" name="Grafik 6" descr="Ein Bild, das Person enthält.&#10;&#10;Automatisch generierte Beschreibung">
            <a:extLst>
              <a:ext uri="{FF2B5EF4-FFF2-40B4-BE49-F238E27FC236}">
                <a16:creationId xmlns:a16="http://schemas.microsoft.com/office/drawing/2014/main" id="{B29F5852-D318-EAE8-B6E2-8821F1EB0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208" y="3656597"/>
            <a:ext cx="3608525" cy="2405536"/>
          </a:xfrm>
          <a:prstGeom prst="rect">
            <a:avLst/>
          </a:prstGeom>
        </p:spPr>
      </p:pic>
      <p:sp>
        <p:nvSpPr>
          <p:cNvPr id="9" name="Textfeld 8">
            <a:extLst>
              <a:ext uri="{FF2B5EF4-FFF2-40B4-BE49-F238E27FC236}">
                <a16:creationId xmlns:a16="http://schemas.microsoft.com/office/drawing/2014/main" id="{278549ED-710E-AA36-0AE7-922D9B29E320}"/>
              </a:ext>
            </a:extLst>
          </p:cNvPr>
          <p:cNvSpPr txBox="1"/>
          <p:nvPr/>
        </p:nvSpPr>
        <p:spPr>
          <a:xfrm>
            <a:off x="4854224" y="6176936"/>
            <a:ext cx="4244622" cy="246221"/>
          </a:xfrm>
          <a:prstGeom prst="rect">
            <a:avLst/>
          </a:prstGeom>
          <a:noFill/>
        </p:spPr>
        <p:txBody>
          <a:bodyPr wrap="square" rtlCol="0">
            <a:spAutoFit/>
          </a:bodyPr>
          <a:lstStyle/>
          <a:p>
            <a:r>
              <a:rPr lang="de-DE" sz="1000" dirty="0">
                <a:solidFill>
                  <a:schemeClr val="bg2">
                    <a:lumMod val="50000"/>
                  </a:schemeClr>
                </a:solidFill>
              </a:rPr>
              <a:t>https://www.pexels.com/de-de/foto/mann-hande-frau-lippen-4384667/</a:t>
            </a:r>
          </a:p>
        </p:txBody>
      </p:sp>
      <p:pic>
        <p:nvPicPr>
          <p:cNvPr id="12" name="Grafik 11">
            <a:extLst>
              <a:ext uri="{FF2B5EF4-FFF2-40B4-BE49-F238E27FC236}">
                <a16:creationId xmlns:a16="http://schemas.microsoft.com/office/drawing/2014/main" id="{B9CD97F1-73E7-0A7F-8A67-DA3DE8FA0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046" y="3664634"/>
            <a:ext cx="1986606" cy="1986606"/>
          </a:xfrm>
          <a:prstGeom prst="rect">
            <a:avLst/>
          </a:prstGeom>
        </p:spPr>
      </p:pic>
      <p:sp>
        <p:nvSpPr>
          <p:cNvPr id="13" name="Textfeld 12">
            <a:extLst>
              <a:ext uri="{FF2B5EF4-FFF2-40B4-BE49-F238E27FC236}">
                <a16:creationId xmlns:a16="http://schemas.microsoft.com/office/drawing/2014/main" id="{C02FC945-060B-5CD0-6548-2AA6A1A8CFC5}"/>
              </a:ext>
            </a:extLst>
          </p:cNvPr>
          <p:cNvSpPr txBox="1"/>
          <p:nvPr/>
        </p:nvSpPr>
        <p:spPr>
          <a:xfrm>
            <a:off x="8909311" y="5727066"/>
            <a:ext cx="2639390" cy="646331"/>
          </a:xfrm>
          <a:prstGeom prst="rect">
            <a:avLst/>
          </a:prstGeom>
          <a:noFill/>
        </p:spPr>
        <p:txBody>
          <a:bodyPr wrap="square" rtlCol="0">
            <a:spAutoFit/>
          </a:bodyPr>
          <a:lstStyle/>
          <a:p>
            <a:pPr algn="ctr"/>
            <a:r>
              <a:rPr lang="de-DE" dirty="0"/>
              <a:t>Beispiel einer AG-Anwendung</a:t>
            </a:r>
          </a:p>
        </p:txBody>
      </p:sp>
    </p:spTree>
    <p:extLst>
      <p:ext uri="{BB962C8B-B14F-4D97-AF65-F5344CB8AC3E}">
        <p14:creationId xmlns:p14="http://schemas.microsoft.com/office/powerpoint/2010/main" val="134023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Tutorials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000" dirty="0"/>
              <a:t>Tutorials in der beruflichen Weiterbildung dienen dazu, die Teilnehmende in einem bestimmten Thema oder einer bestimmten Fähigkeit zu unterrichten und zu schulen. Sie können in Form von Videos, Schulungsunterlagen oder interaktiven Lernmodulen vorliegen und ermöglichen es den Teilnehmern, das Gelernte in ihrem eigenen Tempo und an ihrem eigenen Lernort zu vertiefen.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p:txBody>
      </p:sp>
      <p:pic>
        <p:nvPicPr>
          <p:cNvPr id="5" name="Grafik 4">
            <a:extLst>
              <a:ext uri="{FF2B5EF4-FFF2-40B4-BE49-F238E27FC236}">
                <a16:creationId xmlns:a16="http://schemas.microsoft.com/office/drawing/2014/main" id="{A45AE1C4-AA3B-FD5A-872E-80683D20E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350" y="3214511"/>
            <a:ext cx="2562340" cy="2562340"/>
          </a:xfrm>
          <a:prstGeom prst="rect">
            <a:avLst/>
          </a:prstGeom>
        </p:spPr>
      </p:pic>
      <p:sp>
        <p:nvSpPr>
          <p:cNvPr id="6" name="Textfeld 5">
            <a:extLst>
              <a:ext uri="{FF2B5EF4-FFF2-40B4-BE49-F238E27FC236}">
                <a16:creationId xmlns:a16="http://schemas.microsoft.com/office/drawing/2014/main" id="{B2A6AD55-AD03-E14B-0820-2D6811852291}"/>
              </a:ext>
            </a:extLst>
          </p:cNvPr>
          <p:cNvSpPr txBox="1"/>
          <p:nvPr/>
        </p:nvSpPr>
        <p:spPr>
          <a:xfrm>
            <a:off x="5156426" y="5815931"/>
            <a:ext cx="6016978" cy="400110"/>
          </a:xfrm>
          <a:prstGeom prst="rect">
            <a:avLst/>
          </a:prstGeom>
          <a:noFill/>
        </p:spPr>
        <p:txBody>
          <a:bodyPr wrap="square" rtlCol="0">
            <a:spAutoFit/>
          </a:bodyPr>
          <a:lstStyle/>
          <a:p>
            <a:r>
              <a:rPr lang="de-DE" sz="2000" dirty="0"/>
              <a:t>Beispiel Tutorial eines aseptischen Verbandswechsels.</a:t>
            </a:r>
          </a:p>
        </p:txBody>
      </p:sp>
    </p:spTree>
    <p:extLst>
      <p:ext uri="{BB962C8B-B14F-4D97-AF65-F5344CB8AC3E}">
        <p14:creationId xmlns:p14="http://schemas.microsoft.com/office/powerpoint/2010/main" val="416332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460C67-1825-4C2E-891F-D42D726E2775}"/>
              </a:ext>
            </a:extLst>
          </p:cNvPr>
          <p:cNvSpPr>
            <a:spLocks noGrp="1"/>
          </p:cNvSpPr>
          <p:nvPr>
            <p:ph type="title"/>
          </p:nvPr>
        </p:nvSpPr>
        <p:spPr>
          <a:xfrm>
            <a:off x="838200" y="963877"/>
            <a:ext cx="3494362" cy="4930246"/>
          </a:xfrm>
        </p:spPr>
        <p:txBody>
          <a:bodyPr>
            <a:normAutofit/>
          </a:bodyPr>
          <a:lstStyle/>
          <a:p>
            <a:pPr algn="r"/>
            <a:r>
              <a:rPr lang="de-DE" sz="3400" dirty="0">
                <a:solidFill>
                  <a:schemeClr val="accent1"/>
                </a:solidFill>
              </a:rPr>
              <a:t>Warum müssen wir nach der Ausbildung weiterlernen? </a:t>
            </a:r>
            <a:br>
              <a:rPr lang="de-DE" dirty="0">
                <a:solidFill>
                  <a:schemeClr val="accent1"/>
                </a:solidFill>
              </a:rPr>
            </a:br>
            <a:endParaRPr lang="de-DE" dirty="0">
              <a:solidFill>
                <a:schemeClr val="accent1"/>
              </a:solidFill>
            </a:endParaRPr>
          </a:p>
        </p:txBody>
      </p:sp>
      <p:cxnSp>
        <p:nvCxnSpPr>
          <p:cNvPr id="21"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344C493-2DC0-4B49-BA83-7A18B1AC513D}"/>
              </a:ext>
            </a:extLst>
          </p:cNvPr>
          <p:cNvSpPr>
            <a:spLocks noGrp="1"/>
          </p:cNvSpPr>
          <p:nvPr>
            <p:ph idx="1"/>
          </p:nvPr>
        </p:nvSpPr>
        <p:spPr>
          <a:xfrm>
            <a:off x="4976031" y="750934"/>
            <a:ext cx="6377769" cy="4930246"/>
          </a:xfrm>
        </p:spPr>
        <p:txBody>
          <a:bodyPr anchor="ctr">
            <a:normAutofit/>
          </a:bodyPr>
          <a:lstStyle/>
          <a:p>
            <a:pPr marL="0" indent="0">
              <a:buNone/>
            </a:pPr>
            <a:endParaRPr lang="de-DE" sz="2400" b="0" i="0" dirty="0">
              <a:effectLst/>
              <a:latin typeface="bundessansregular"/>
            </a:endParaRPr>
          </a:p>
          <a:p>
            <a:pPr marL="0" indent="0">
              <a:buNone/>
            </a:pPr>
            <a:r>
              <a:rPr lang="de-DE" sz="2400" b="1" dirty="0"/>
              <a:t>Gesetz über die Pflegeberufe                         (</a:t>
            </a:r>
            <a:r>
              <a:rPr lang="de-DE" sz="2400" b="1" dirty="0" err="1"/>
              <a:t>Pflegeberufegesetz</a:t>
            </a:r>
            <a:r>
              <a:rPr lang="de-DE" sz="2400" b="1" dirty="0"/>
              <a:t> - </a:t>
            </a:r>
            <a:r>
              <a:rPr lang="de-DE" sz="2400" b="1" dirty="0" err="1"/>
              <a:t>PflBG</a:t>
            </a:r>
            <a:r>
              <a:rPr lang="de-DE" sz="2400" b="1" dirty="0"/>
              <a:t>) § 5 Ausbildungsziel</a:t>
            </a:r>
          </a:p>
          <a:p>
            <a:pPr marL="0" indent="0">
              <a:buNone/>
            </a:pPr>
            <a:r>
              <a:rPr lang="de-DE" sz="2400" i="0" dirty="0">
                <a:effectLst/>
              </a:rPr>
              <a:t>„</a:t>
            </a:r>
            <a:r>
              <a:rPr lang="de-DE" sz="2400" b="0" i="0" dirty="0">
                <a:effectLst/>
              </a:rPr>
              <a:t>Lebenslanges Lernen wird dabei als ein Prozess der eigenen beruflichen Biographie verstanden und die fortlaufende persönliche und fachliche Weiterentwicklung als notwendig anerkannt.“</a:t>
            </a:r>
            <a:endParaRPr lang="de-DE" sz="2400" b="1" dirty="0"/>
          </a:p>
          <a:p>
            <a:pPr marL="0" indent="0">
              <a:buNone/>
            </a:pPr>
            <a:endParaRPr lang="de-DE" sz="2400" dirty="0">
              <a:latin typeface="bundessansregular"/>
            </a:endParaRPr>
          </a:p>
        </p:txBody>
      </p:sp>
    </p:spTree>
    <p:extLst>
      <p:ext uri="{BB962C8B-B14F-4D97-AF65-F5344CB8AC3E}">
        <p14:creationId xmlns:p14="http://schemas.microsoft.com/office/powerpoint/2010/main" val="15806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460C67-1825-4C2E-891F-D42D726E2775}"/>
              </a:ext>
            </a:extLst>
          </p:cNvPr>
          <p:cNvSpPr>
            <a:spLocks noGrp="1"/>
          </p:cNvSpPr>
          <p:nvPr>
            <p:ph type="title"/>
          </p:nvPr>
        </p:nvSpPr>
        <p:spPr>
          <a:xfrm>
            <a:off x="838200" y="963877"/>
            <a:ext cx="3494362" cy="4930246"/>
          </a:xfrm>
        </p:spPr>
        <p:txBody>
          <a:bodyPr>
            <a:normAutofit/>
          </a:bodyPr>
          <a:lstStyle/>
          <a:p>
            <a:pPr algn="r"/>
            <a:r>
              <a:rPr lang="de-DE" sz="3400" dirty="0">
                <a:solidFill>
                  <a:schemeClr val="accent1"/>
                </a:solidFill>
              </a:rPr>
              <a:t>Ohne digitale Medien hat die flächendeckende Verbreitung neuer Erkenntnisse in der Praxis bis zu 10 Jahren benötigt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 name="Inhaltsplatzhalter 8">
            <a:extLst>
              <a:ext uri="{FF2B5EF4-FFF2-40B4-BE49-F238E27FC236}">
                <a16:creationId xmlns:a16="http://schemas.microsoft.com/office/drawing/2014/main" id="{323B6180-AB95-B17C-3453-D7F9772990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3401" y="1290909"/>
            <a:ext cx="6701427" cy="4351338"/>
          </a:xfrm>
        </p:spPr>
      </p:pic>
    </p:spTree>
    <p:extLst>
      <p:ext uri="{BB962C8B-B14F-4D97-AF65-F5344CB8AC3E}">
        <p14:creationId xmlns:p14="http://schemas.microsoft.com/office/powerpoint/2010/main" val="173636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sz="3400" dirty="0">
                <a:solidFill>
                  <a:schemeClr val="accent1"/>
                </a:solidFill>
              </a:rPr>
              <a:t>Notwendigkeit zur Vermittlung von Wissen in der Pflege</a:t>
            </a:r>
          </a:p>
        </p:txBody>
      </p:sp>
      <p:cxnSp>
        <p:nvCxnSpPr>
          <p:cNvPr id="21"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1031611"/>
            <a:ext cx="6377769" cy="4930246"/>
          </a:xfrm>
        </p:spPr>
        <p:txBody>
          <a:bodyPr anchor="ctr">
            <a:normAutofit/>
          </a:bodyPr>
          <a:lstStyle/>
          <a:p>
            <a:r>
              <a:rPr lang="de-DE" sz="2400" dirty="0"/>
              <a:t>Der Pflegeberuf ist ein tendenziell weniger technikaffiner Dienstleistungsberuf, zeichnet sich jedoch durch ein wissensintensives Tätigkeitsfeld aus.</a:t>
            </a:r>
          </a:p>
          <a:p>
            <a:r>
              <a:rPr lang="de-DE" sz="2400" dirty="0"/>
              <a:t>Gerade im Hinblick der rasanten Entwicklung von Technik und Wissenschaft wird heutzutage die Halbwertzeit des Wissens in jeglichen Berufen stetig geringer.</a:t>
            </a:r>
          </a:p>
          <a:p>
            <a:r>
              <a:rPr lang="de-DE" sz="2400" dirty="0"/>
              <a:t>Betriebliches Fachwissen allgemein hat eine </a:t>
            </a:r>
            <a:r>
              <a:rPr lang="de-DE" sz="2400" b="1" dirty="0"/>
              <a:t>Halbwertzeit von 4 Jahren</a:t>
            </a:r>
            <a:r>
              <a:rPr lang="de-DE" sz="2400" dirty="0"/>
              <a:t>.</a:t>
            </a:r>
          </a:p>
          <a:p>
            <a:r>
              <a:rPr lang="de-DE" sz="2400" dirty="0"/>
              <a:t>Alle 5 Minuten wird eine neue medizinische Erkenntnis gewonnen.</a:t>
            </a:r>
          </a:p>
          <a:p>
            <a:pPr marL="0" indent="0">
              <a:buNone/>
            </a:pPr>
            <a:endParaRPr lang="de-DE" sz="2400" dirty="0"/>
          </a:p>
        </p:txBody>
      </p:sp>
    </p:spTree>
    <p:extLst>
      <p:ext uri="{BB962C8B-B14F-4D97-AF65-F5344CB8AC3E}">
        <p14:creationId xmlns:p14="http://schemas.microsoft.com/office/powerpoint/2010/main" val="11608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Vorlage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r>
              <a:rPr lang="de-DE" sz="2400" dirty="0"/>
              <a:t>Der Pflegeberuf ist ein tendenziell weniger technikaffiner Dienstleistungsberuf, zeichnet sich jedoch durch ein wissensintensives Tätigkeitsfeld aus.</a:t>
            </a:r>
          </a:p>
          <a:p>
            <a:r>
              <a:rPr lang="de-DE" sz="2400" dirty="0"/>
              <a:t>Gerade im Hinblick der rasanten Entwicklung von Technik und Wissenschaft wird heutzutage die Halbwertzeit des Wissens in jeglichen Berufen stetig geringer.</a:t>
            </a:r>
          </a:p>
          <a:p>
            <a:r>
              <a:rPr lang="de-DE" sz="2400" dirty="0"/>
              <a:t>Betriebliches Fachwissen allgemein hat eine </a:t>
            </a:r>
            <a:r>
              <a:rPr lang="de-DE" sz="2400" b="1" dirty="0"/>
              <a:t>Halbwertzeit von 4 Jahren</a:t>
            </a:r>
            <a:r>
              <a:rPr lang="de-DE" sz="2400" dirty="0"/>
              <a:t>.</a:t>
            </a:r>
          </a:p>
          <a:p>
            <a:r>
              <a:rPr lang="de-DE" sz="2400" dirty="0"/>
              <a:t>Alle 5 Minuten wird eine neue medizinische Erkenntnis gewonnen.</a:t>
            </a:r>
          </a:p>
          <a:p>
            <a:pPr marL="0" indent="0">
              <a:buNone/>
            </a:pPr>
            <a:endParaRPr lang="de-DE" sz="2400" dirty="0"/>
          </a:p>
        </p:txBody>
      </p:sp>
    </p:spTree>
    <p:extLst>
      <p:ext uri="{BB962C8B-B14F-4D97-AF65-F5344CB8AC3E}">
        <p14:creationId xmlns:p14="http://schemas.microsoft.com/office/powerpoint/2010/main" val="21487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Online-Kurse Beispiel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894404" cy="4930246"/>
          </a:xfrm>
        </p:spPr>
        <p:txBody>
          <a:bodyPr anchor="ctr">
            <a:normAutofit/>
          </a:bodyPr>
          <a:lstStyle/>
          <a:p>
            <a:pPr marL="0" indent="0">
              <a:buNone/>
            </a:pPr>
            <a:r>
              <a:rPr lang="de-DE" sz="2000" dirty="0"/>
              <a:t>Das Institut für Pflegewissenschaft der Medizinischen Universität Graz bietet in der Pflegebranche tätigen Personen einen kostenlosen, frei zugänglichen Online Course (MOOC), zum Thema „Mangelernährung im Alter“ an.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400" dirty="0"/>
          </a:p>
          <a:p>
            <a:pPr marL="0" indent="0">
              <a:buNone/>
            </a:pPr>
            <a:endParaRPr lang="de-DE" sz="2400" dirty="0"/>
          </a:p>
          <a:p>
            <a:pPr marL="0" indent="0">
              <a:buNone/>
            </a:pPr>
            <a:endParaRPr lang="de-DE" sz="2400" dirty="0"/>
          </a:p>
        </p:txBody>
      </p:sp>
      <p:pic>
        <p:nvPicPr>
          <p:cNvPr id="5" name="Grafik 4">
            <a:extLst>
              <a:ext uri="{FF2B5EF4-FFF2-40B4-BE49-F238E27FC236}">
                <a16:creationId xmlns:a16="http://schemas.microsoft.com/office/drawing/2014/main" id="{ABDB0D61-BEA7-1B2A-AB6A-91A4F7154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106" y="3474544"/>
            <a:ext cx="2256890" cy="2256890"/>
          </a:xfrm>
          <a:prstGeom prst="rect">
            <a:avLst/>
          </a:prstGeom>
        </p:spPr>
      </p:pic>
    </p:spTree>
    <p:extLst>
      <p:ext uri="{BB962C8B-B14F-4D97-AF65-F5344CB8AC3E}">
        <p14:creationId xmlns:p14="http://schemas.microsoft.com/office/powerpoint/2010/main" val="147475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 E-Learning-Plattformen und Lern-management-Systeme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862450" y="364432"/>
            <a:ext cx="6812711" cy="6486939"/>
          </a:xfrm>
        </p:spPr>
        <p:txBody>
          <a:bodyPr anchor="ctr">
            <a:normAutofit/>
          </a:bodyPr>
          <a:lstStyle/>
          <a:p>
            <a:pPr marL="0" indent="0">
              <a:buNone/>
            </a:pPr>
            <a:r>
              <a:rPr lang="de-DE" sz="2400" dirty="0"/>
              <a:t>Was bieten  Lernplattformen:</a:t>
            </a:r>
          </a:p>
          <a:p>
            <a:pPr>
              <a:buFont typeface="Arial" panose="020B0604020202020204" pitchFamily="34" charset="0"/>
              <a:buChar char="•"/>
            </a:pPr>
            <a:r>
              <a:rPr lang="de-DE" sz="2000" dirty="0"/>
              <a:t>Zentralisierung von Lernmaterialien: Mit einem LMS können Lehrer alle Lernmaterialien wie Dokumente, Videos und Tests an einem Ort bereitstellen.</a:t>
            </a:r>
          </a:p>
          <a:p>
            <a:pPr>
              <a:buFont typeface="Arial" panose="020B0604020202020204" pitchFamily="34" charset="0"/>
              <a:buChar char="•"/>
            </a:pPr>
            <a:r>
              <a:rPr lang="de-DE" sz="2000" dirty="0"/>
              <a:t>Automatisierung von Aufgaben: Ein LMS kann automatisch Aufgaben wie das Erstellen von Tests und das Bewerten von Arbeiten übernehmen.</a:t>
            </a:r>
          </a:p>
          <a:p>
            <a:pPr>
              <a:buFont typeface="Arial" panose="020B0604020202020204" pitchFamily="34" charset="0"/>
              <a:buChar char="•"/>
            </a:pPr>
            <a:r>
              <a:rPr lang="de-DE" sz="2000" dirty="0"/>
              <a:t>Nachverfolgung von Fortschritten: Ein LMS ermöglicht es Lehrern, die Fortschritte der Schüler nachzuverfolgen und schnell zu erkennen, wo Unterstützung erforderlich ist.</a:t>
            </a:r>
          </a:p>
          <a:p>
            <a:pPr>
              <a:buFont typeface="Arial" panose="020B0604020202020204" pitchFamily="34" charset="0"/>
              <a:buChar char="•"/>
            </a:pPr>
            <a:r>
              <a:rPr lang="de-DE" sz="2000" dirty="0"/>
              <a:t>Kommunikation und Zusammenarbeit: Ein LMS bietet Tools für die Kommunikation und Zusammenarbeit zwischen Lehrern, Schülern und Eltern, wie z.B. Foren, Chat-Funktionen und Gruppenarbeitsbereiche.</a:t>
            </a:r>
          </a:p>
          <a:p>
            <a:pPr>
              <a:buFont typeface="Arial" panose="020B0604020202020204" pitchFamily="34" charset="0"/>
              <a:buChar char="•"/>
            </a:pPr>
            <a:r>
              <a:rPr lang="de-DE" sz="2000" dirty="0"/>
              <a:t>Flexibilität und Zugänglichkeit: Ein LMS ermöglicht es Schülern, von jedem Ort und zu jeder Zeit auf Lernmaterialien zugreifen.</a:t>
            </a:r>
          </a:p>
          <a:p>
            <a:pPr marL="0" indent="0">
              <a:buNone/>
            </a:pPr>
            <a:endParaRPr lang="de-DE" sz="2400" dirty="0"/>
          </a:p>
        </p:txBody>
      </p:sp>
    </p:spTree>
    <p:extLst>
      <p:ext uri="{BB962C8B-B14F-4D97-AF65-F5344CB8AC3E}">
        <p14:creationId xmlns:p14="http://schemas.microsoft.com/office/powerpoint/2010/main" val="363988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Digitale Lehrbücher und Lern-materialien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400" dirty="0"/>
              <a:t>Eine beispielhafte Übersicht über digitale Lernmaterialien bietet der </a:t>
            </a:r>
            <a:r>
              <a:rPr lang="de-DE" sz="2400" dirty="0" err="1"/>
              <a:t>Cornelsenverlag</a:t>
            </a:r>
            <a:r>
              <a:rPr lang="de-DE" sz="2400" dirty="0"/>
              <a:t>:</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pic>
        <p:nvPicPr>
          <p:cNvPr id="5" name="Grafik 4">
            <a:extLst>
              <a:ext uri="{FF2B5EF4-FFF2-40B4-BE49-F238E27FC236}">
                <a16:creationId xmlns:a16="http://schemas.microsoft.com/office/drawing/2014/main" id="{902D3E68-1771-81B0-D07E-86F731B06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120" y="2924221"/>
            <a:ext cx="2872150" cy="2872150"/>
          </a:xfrm>
          <a:prstGeom prst="rect">
            <a:avLst/>
          </a:prstGeom>
        </p:spPr>
      </p:pic>
    </p:spTree>
    <p:extLst>
      <p:ext uri="{BB962C8B-B14F-4D97-AF65-F5344CB8AC3E}">
        <p14:creationId xmlns:p14="http://schemas.microsoft.com/office/powerpoint/2010/main" val="427591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23D235-EDE6-636A-A6CA-A59F833B46C3}"/>
              </a:ext>
            </a:extLst>
          </p:cNvPr>
          <p:cNvSpPr>
            <a:spLocks noGrp="1"/>
          </p:cNvSpPr>
          <p:nvPr>
            <p:ph type="title"/>
          </p:nvPr>
        </p:nvSpPr>
        <p:spPr>
          <a:xfrm>
            <a:off x="838200" y="963877"/>
            <a:ext cx="3494362" cy="4930246"/>
          </a:xfrm>
        </p:spPr>
        <p:txBody>
          <a:bodyPr>
            <a:normAutofit/>
          </a:bodyPr>
          <a:lstStyle/>
          <a:p>
            <a:pPr algn="r"/>
            <a:r>
              <a:rPr lang="de-DE" dirty="0">
                <a:solidFill>
                  <a:schemeClr val="accent1"/>
                </a:solidFill>
              </a:rPr>
              <a:t>Webinare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3C5074-328F-E686-39D4-E8C9B7D9EBDD}"/>
              </a:ext>
            </a:extLst>
          </p:cNvPr>
          <p:cNvSpPr>
            <a:spLocks noGrp="1"/>
          </p:cNvSpPr>
          <p:nvPr>
            <p:ph idx="1"/>
          </p:nvPr>
        </p:nvSpPr>
        <p:spPr>
          <a:xfrm>
            <a:off x="4976031" y="963877"/>
            <a:ext cx="6377769" cy="4930246"/>
          </a:xfrm>
        </p:spPr>
        <p:txBody>
          <a:bodyPr anchor="ctr">
            <a:normAutofit/>
          </a:bodyPr>
          <a:lstStyle/>
          <a:p>
            <a:pPr marL="0" indent="0">
              <a:buNone/>
            </a:pPr>
            <a:r>
              <a:rPr lang="de-DE" sz="2400" dirty="0"/>
              <a:t>Ein Webinar ist ein Seminar oder ein Kurs, der über das Internet übertragen wird. Kostenfreie Webinare werden häufig von Verlagen und Kongressen angeboten.</a:t>
            </a:r>
          </a:p>
          <a:p>
            <a:pPr marL="0" indent="0">
              <a:buNone/>
            </a:pPr>
            <a:endParaRPr lang="de-DE" sz="2400" dirty="0"/>
          </a:p>
          <a:p>
            <a:pPr marL="0" indent="0">
              <a:buNone/>
            </a:pPr>
            <a:r>
              <a:rPr lang="de-DE" sz="2400" dirty="0"/>
              <a:t>Webinar suchen</a:t>
            </a:r>
          </a:p>
        </p:txBody>
      </p:sp>
    </p:spTree>
    <p:extLst>
      <p:ext uri="{BB962C8B-B14F-4D97-AF65-F5344CB8AC3E}">
        <p14:creationId xmlns:p14="http://schemas.microsoft.com/office/powerpoint/2010/main" val="14269498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Words>
  <Application>Microsoft Office PowerPoint</Application>
  <PresentationFormat>Breitbild</PresentationFormat>
  <Paragraphs>103</Paragraphs>
  <Slides>13</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bundessansregular</vt:lpstr>
      <vt:lpstr>Calibri</vt:lpstr>
      <vt:lpstr>Calibri Light</vt:lpstr>
      <vt:lpstr>Nunito Sans</vt:lpstr>
      <vt:lpstr>Nunito Sans Light</vt:lpstr>
      <vt:lpstr>Symbol</vt:lpstr>
      <vt:lpstr>Office</vt:lpstr>
      <vt:lpstr>Wissensmanagement und Lebenslanges Lernen</vt:lpstr>
      <vt:lpstr>Warum müssen wir nach der Ausbildung weiterlernen?  </vt:lpstr>
      <vt:lpstr>Ohne digitale Medien hat die flächendeckende Verbreitung neuer Erkenntnisse in der Praxis bis zu 10 Jahren benötigt </vt:lpstr>
      <vt:lpstr>Notwendigkeit zur Vermittlung von Wissen in der Pflege</vt:lpstr>
      <vt:lpstr>Vorlage</vt:lpstr>
      <vt:lpstr>Online-Kurse Beispiel</vt:lpstr>
      <vt:lpstr> E-Learning-Plattformen und Lern-management-Systeme  </vt:lpstr>
      <vt:lpstr>Digitale Lehrbücher und Lern-materialien</vt:lpstr>
      <vt:lpstr>Webinare</vt:lpstr>
      <vt:lpstr>Gamifizierung</vt:lpstr>
      <vt:lpstr>Online-Communities</vt:lpstr>
      <vt:lpstr>Augmented- und Virtual-Reality-Anwendungen</vt:lpstr>
      <vt:lpstr>Tutorials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Westerholt</dc:creator>
  <cp:lastModifiedBy>Stefan Westerholt</cp:lastModifiedBy>
  <cp:revision>51</cp:revision>
  <dcterms:created xsi:type="dcterms:W3CDTF">2021-02-05T11:23:36Z</dcterms:created>
  <dcterms:modified xsi:type="dcterms:W3CDTF">2023-01-20T09:09:10Z</dcterms:modified>
</cp:coreProperties>
</file>