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71" r:id="rId4"/>
    <p:sldId id="258" r:id="rId5"/>
    <p:sldId id="259" r:id="rId6"/>
    <p:sldId id="260" r:id="rId7"/>
    <p:sldId id="261" r:id="rId8"/>
    <p:sldId id="262" r:id="rId9"/>
    <p:sldId id="263" r:id="rId10"/>
    <p:sldId id="264" r:id="rId11"/>
    <p:sldId id="265" r:id="rId12"/>
    <p:sldId id="267" r:id="rId13"/>
    <p:sldId id="266" r:id="rId14"/>
    <p:sldId id="268" r:id="rId15"/>
    <p:sldId id="272" r:id="rId16"/>
    <p:sldId id="269" r:id="rId17"/>
    <p:sldId id="270"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fan Westerholt" initials="SW" lastIdx="1" clrIdx="0">
    <p:extLst>
      <p:ext uri="{19B8F6BF-5375-455C-9EA6-DF929625EA0E}">
        <p15:presenceInfo xmlns:p15="http://schemas.microsoft.com/office/powerpoint/2012/main" userId="Stefan Westerhol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5714" autoAdjust="0"/>
  </p:normalViewPr>
  <p:slideViewPr>
    <p:cSldViewPr snapToGrid="0">
      <p:cViewPr varScale="1">
        <p:scale>
          <a:sx n="95" d="100"/>
          <a:sy n="95" d="100"/>
        </p:scale>
        <p:origin x="10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B36758-8DD4-478C-A122-EA9135B5331B}" type="datetimeFigureOut">
              <a:rPr lang="de-DE" smtClean="0"/>
              <a:t>27.02.2023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31BD00-E5F8-4E7B-913E-35D7B067A599}" type="slidenum">
              <a:rPr lang="de-DE" smtClean="0"/>
              <a:t>‹Nr.›</a:t>
            </a:fld>
            <a:endParaRPr lang="de-DE"/>
          </a:p>
        </p:txBody>
      </p:sp>
    </p:spTree>
    <p:extLst>
      <p:ext uri="{BB962C8B-B14F-4D97-AF65-F5344CB8AC3E}">
        <p14:creationId xmlns:p14="http://schemas.microsoft.com/office/powerpoint/2010/main" val="2664001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3</a:t>
            </a:fld>
            <a:endParaRPr lang="de-DE"/>
          </a:p>
        </p:txBody>
      </p:sp>
    </p:spTree>
    <p:extLst>
      <p:ext uri="{BB962C8B-B14F-4D97-AF65-F5344CB8AC3E}">
        <p14:creationId xmlns:p14="http://schemas.microsoft.com/office/powerpoint/2010/main" val="2887954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12</a:t>
            </a:fld>
            <a:endParaRPr lang="de-DE"/>
          </a:p>
        </p:txBody>
      </p:sp>
    </p:spTree>
    <p:extLst>
      <p:ext uri="{BB962C8B-B14F-4D97-AF65-F5344CB8AC3E}">
        <p14:creationId xmlns:p14="http://schemas.microsoft.com/office/powerpoint/2010/main" val="452194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Thema: Gesprächstechniken in der Pflege</a:t>
            </a:r>
          </a:p>
          <a:p>
            <a:r>
              <a:rPr lang="de-DE" dirty="0"/>
              <a:t>Gesprächstechniken sind ein wesentlicher Bestandteil der Pflege, da sie dazu beitragen, eine gute Beziehung zwischen Pflegenden und Patienten aufzubauen und somit eine bessere Pflegequalität zu gewährleisten. Im Folgenden sind einige wichtige Gesprächstechniken in der Pflege aufgeführt:</a:t>
            </a:r>
          </a:p>
          <a:p>
            <a:pPr>
              <a:buFont typeface="+mj-lt"/>
              <a:buAutoNum type="arabicPeriod"/>
            </a:pPr>
            <a:r>
              <a:rPr lang="de-DE" dirty="0"/>
              <a:t>Aktives Zuhören: Aktives Zuhören bedeutet, sich voll und ganz auf das zu konzentrieren, was der Patient sagt, und dabei auch nonverbale Signale wie Körperhaltung und Mimik zu beachten.</a:t>
            </a:r>
          </a:p>
          <a:p>
            <a:pPr>
              <a:buFont typeface="+mj-lt"/>
              <a:buAutoNum type="arabicPeriod"/>
            </a:pPr>
            <a:r>
              <a:rPr lang="de-DE" dirty="0"/>
              <a:t>Offene Fragen stellen: Offene Fragen ermöglichen es dem Patienten, ausführlich zu antworten und sich besser verstanden zu fühlen.</a:t>
            </a:r>
          </a:p>
          <a:p>
            <a:pPr>
              <a:buFont typeface="+mj-lt"/>
              <a:buAutoNum type="arabicPeriod"/>
            </a:pPr>
            <a:r>
              <a:rPr lang="de-DE" dirty="0"/>
              <a:t>Reflexion: Durch die Reflexion kann der Patient seine Gedanken und Gefühle besser verstehen und verarbeiten.</a:t>
            </a:r>
          </a:p>
          <a:p>
            <a:pPr>
              <a:buFont typeface="+mj-lt"/>
              <a:buAutoNum type="arabicPeriod"/>
            </a:pPr>
            <a:r>
              <a:rPr lang="de-DE" dirty="0"/>
              <a:t>Unterstützende Aussagen machen: Unterstützende Aussagen zeigen dem Patienten, dass er nicht allein ist und dass der Pflegende für ihn da ist.</a:t>
            </a:r>
          </a:p>
          <a:p>
            <a:pPr>
              <a:buFont typeface="+mj-lt"/>
              <a:buAutoNum type="arabicPeriod"/>
            </a:pPr>
            <a:r>
              <a:rPr lang="de-DE" dirty="0"/>
              <a:t>Zusammenfassung: Durch eine Zusammenfassung wird sichergestellt, dass der Pflegende das Anliegen des Patienten richtig verstanden hat.</a:t>
            </a:r>
          </a:p>
          <a:p>
            <a:r>
              <a:rPr lang="de-DE" dirty="0"/>
              <a:t>Quizfragen:</a:t>
            </a:r>
          </a:p>
          <a:p>
            <a:pPr>
              <a:buFont typeface="+mj-lt"/>
              <a:buAutoNum type="arabicPeriod"/>
            </a:pPr>
            <a:r>
              <a:rPr lang="de-DE" dirty="0"/>
              <a:t>Was versteht man unter aktivem Zuhören? a) Sich auf das zu konzentrieren, was der Patient sagt b) Sich auf andere Dinge gleichzeitig konzentrieren c) Sich auf das zu konzentrieren, was man als Pflegender sagen möchte</a:t>
            </a:r>
          </a:p>
          <a:p>
            <a:pPr>
              <a:buFont typeface="+mj-lt"/>
              <a:buAutoNum type="arabicPeriod"/>
            </a:pPr>
            <a:r>
              <a:rPr lang="de-DE" dirty="0"/>
              <a:t>Was ist der Zweck offener Fragen? a) Dem Patienten ermöglichen, ausführlich zu antworten b) Dem Patienten nur geschlossene Antworten ermöglichen c) Dem Patienten keine Fragen stellen</a:t>
            </a:r>
          </a:p>
          <a:p>
            <a:pPr>
              <a:buFont typeface="+mj-lt"/>
              <a:buAutoNum type="arabicPeriod"/>
            </a:pPr>
            <a:r>
              <a:rPr lang="de-DE" dirty="0"/>
              <a:t>Was ist Reflexion? a) Eine Möglichkeit für den Patienten, seine Gedanken und Gefühle besser zu verstehen b) Eine Möglichkeit für den Pflegenden, sich besser zu verstehen c) Eine Möglichkeit für den Patienten, den Pflegenden besser zu verstehen</a:t>
            </a:r>
          </a:p>
          <a:p>
            <a:pPr>
              <a:buFont typeface="+mj-lt"/>
              <a:buAutoNum type="arabicPeriod"/>
            </a:pPr>
            <a:r>
              <a:rPr lang="de-DE" dirty="0"/>
              <a:t>Warum sind unterstützende Aussagen wichtig? a) Sie zeigen dem Patienten, dass er nicht allein ist b) Sie zeigen dem Patienten, dass er allein ist c) Sie zeigen dem Patienten, dass der Pflegende keine Zeit hat</a:t>
            </a:r>
          </a:p>
          <a:p>
            <a:pPr>
              <a:buFont typeface="+mj-lt"/>
              <a:buAutoNum type="arabicPeriod"/>
            </a:pPr>
            <a:r>
              <a:rPr lang="de-DE" dirty="0"/>
              <a:t>Was ist der Zweck einer Zusammenfassung? a) Sichergehen, dass der Pflegende das Anliegen des Patienten richtig verstanden hat b) Den Patienten zu verwirren c) Den Patienten zu ignorieren</a:t>
            </a:r>
          </a:p>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13</a:t>
            </a:fld>
            <a:endParaRPr lang="de-DE"/>
          </a:p>
        </p:txBody>
      </p:sp>
    </p:spTree>
    <p:extLst>
      <p:ext uri="{BB962C8B-B14F-4D97-AF65-F5344CB8AC3E}">
        <p14:creationId xmlns:p14="http://schemas.microsoft.com/office/powerpoint/2010/main" val="3866012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14</a:t>
            </a:fld>
            <a:endParaRPr lang="de-DE"/>
          </a:p>
        </p:txBody>
      </p:sp>
    </p:spTree>
    <p:extLst>
      <p:ext uri="{BB962C8B-B14F-4D97-AF65-F5344CB8AC3E}">
        <p14:creationId xmlns:p14="http://schemas.microsoft.com/office/powerpoint/2010/main" val="2221474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15</a:t>
            </a:fld>
            <a:endParaRPr lang="de-DE"/>
          </a:p>
        </p:txBody>
      </p:sp>
    </p:spTree>
    <p:extLst>
      <p:ext uri="{BB962C8B-B14F-4D97-AF65-F5344CB8AC3E}">
        <p14:creationId xmlns:p14="http://schemas.microsoft.com/office/powerpoint/2010/main" val="3195222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16</a:t>
            </a:fld>
            <a:endParaRPr lang="de-DE"/>
          </a:p>
        </p:txBody>
      </p:sp>
    </p:spTree>
    <p:extLst>
      <p:ext uri="{BB962C8B-B14F-4D97-AF65-F5344CB8AC3E}">
        <p14:creationId xmlns:p14="http://schemas.microsoft.com/office/powerpoint/2010/main" val="10433964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17</a:t>
            </a:fld>
            <a:endParaRPr lang="de-DE"/>
          </a:p>
        </p:txBody>
      </p:sp>
    </p:spTree>
    <p:extLst>
      <p:ext uri="{BB962C8B-B14F-4D97-AF65-F5344CB8AC3E}">
        <p14:creationId xmlns:p14="http://schemas.microsoft.com/office/powerpoint/2010/main" val="1313669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4</a:t>
            </a:fld>
            <a:endParaRPr lang="de-DE"/>
          </a:p>
        </p:txBody>
      </p:sp>
    </p:spTree>
    <p:extLst>
      <p:ext uri="{BB962C8B-B14F-4D97-AF65-F5344CB8AC3E}">
        <p14:creationId xmlns:p14="http://schemas.microsoft.com/office/powerpoint/2010/main" val="3725442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5</a:t>
            </a:fld>
            <a:endParaRPr lang="de-DE"/>
          </a:p>
        </p:txBody>
      </p:sp>
    </p:spTree>
    <p:extLst>
      <p:ext uri="{BB962C8B-B14F-4D97-AF65-F5344CB8AC3E}">
        <p14:creationId xmlns:p14="http://schemas.microsoft.com/office/powerpoint/2010/main" val="3727552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6</a:t>
            </a:fld>
            <a:endParaRPr lang="de-DE"/>
          </a:p>
        </p:txBody>
      </p:sp>
    </p:spTree>
    <p:extLst>
      <p:ext uri="{BB962C8B-B14F-4D97-AF65-F5344CB8AC3E}">
        <p14:creationId xmlns:p14="http://schemas.microsoft.com/office/powerpoint/2010/main" val="3299351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7</a:t>
            </a:fld>
            <a:endParaRPr lang="de-DE"/>
          </a:p>
        </p:txBody>
      </p:sp>
    </p:spTree>
    <p:extLst>
      <p:ext uri="{BB962C8B-B14F-4D97-AF65-F5344CB8AC3E}">
        <p14:creationId xmlns:p14="http://schemas.microsoft.com/office/powerpoint/2010/main" val="2657933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8</a:t>
            </a:fld>
            <a:endParaRPr lang="de-DE"/>
          </a:p>
        </p:txBody>
      </p:sp>
    </p:spTree>
    <p:extLst>
      <p:ext uri="{BB962C8B-B14F-4D97-AF65-F5344CB8AC3E}">
        <p14:creationId xmlns:p14="http://schemas.microsoft.com/office/powerpoint/2010/main" val="2912982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9</a:t>
            </a:fld>
            <a:endParaRPr lang="de-DE"/>
          </a:p>
        </p:txBody>
      </p:sp>
    </p:spTree>
    <p:extLst>
      <p:ext uri="{BB962C8B-B14F-4D97-AF65-F5344CB8AC3E}">
        <p14:creationId xmlns:p14="http://schemas.microsoft.com/office/powerpoint/2010/main" val="1434007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Bsp.: </a:t>
            </a:r>
          </a:p>
          <a:p>
            <a:r>
              <a:rPr lang="de-DE" dirty="0"/>
              <a:t>Sehr geehrte Frau/Herr [Name der Vorgesetzten],</a:t>
            </a:r>
          </a:p>
          <a:p>
            <a:endParaRPr lang="de-DE" dirty="0"/>
          </a:p>
          <a:p>
            <a:r>
              <a:rPr lang="de-DE" dirty="0"/>
              <a:t>ich hoffe, dass es Ihnen gut geht. Ich schreibe Ihnen heute, um meinen Sommerurlaub vom 30.07. bis 15.08.2023 zu beantragen.</a:t>
            </a:r>
          </a:p>
          <a:p>
            <a:r>
              <a:rPr lang="de-DE" dirty="0"/>
              <a:t>Ich plane, diese Zeit zu nutzen, um mich zu erholen und Zeit mit meiner Familie und Freunden zu verbringen. Ich habe dafür gesorgt, dass meine Arbeit während meiner Abwesenheit von einem Kollegen übernommen wird und dass alle Projekte und Aufgaben, an denen ich derzeit arbeite, rechtzeitig abgeschlossen werden.</a:t>
            </a:r>
          </a:p>
          <a:p>
            <a:r>
              <a:rPr lang="de-DE" dirty="0"/>
              <a:t>Ich werde sicherstellen, dass alle erforderlichen Unterlagen und Dokumente aktualisiert und an einem sicheren Ort aufbewahrt werden, damit sie bei meiner Rückkehr problemlos zugänglich sind.</a:t>
            </a:r>
          </a:p>
          <a:p>
            <a:r>
              <a:rPr lang="de-DE" dirty="0"/>
              <a:t>Ich bin mir bewusst, dass meine Abwesenheit möglicherweise Auswirkungen auf den Arbeitsablauf haben könnte, und ich stehe Ihnen zur Verfügung, um etwaige Fragen oder Bedenken zu klären.</a:t>
            </a:r>
          </a:p>
          <a:p>
            <a:r>
              <a:rPr lang="de-DE" dirty="0"/>
              <a:t>Ich bedanke mich im Voraus für Ihre Unterstützung und hoffe, dass meinem Antrag auf Urlaub stattgegeben wird.</a:t>
            </a:r>
          </a:p>
          <a:p>
            <a:r>
              <a:rPr lang="de-DE" dirty="0"/>
              <a:t>Mit freundlichen Grüßen,</a:t>
            </a:r>
          </a:p>
          <a:p>
            <a:r>
              <a:rPr lang="de-DE" dirty="0"/>
              <a:t>[Dein Name]</a:t>
            </a:r>
          </a:p>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10</a:t>
            </a:fld>
            <a:endParaRPr lang="de-DE"/>
          </a:p>
        </p:txBody>
      </p:sp>
    </p:spTree>
    <p:extLst>
      <p:ext uri="{BB962C8B-B14F-4D97-AF65-F5344CB8AC3E}">
        <p14:creationId xmlns:p14="http://schemas.microsoft.com/office/powerpoint/2010/main" val="146462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m Bereich Qualitätsmanagement und Krankenhaus gibt es verschiedene interessante Facharbeitsthemen, wie zum Beispiel:</a:t>
            </a:r>
          </a:p>
          <a:p>
            <a:pPr>
              <a:buFont typeface="+mj-lt"/>
              <a:buAutoNum type="arabicPeriod"/>
            </a:pPr>
            <a:r>
              <a:rPr lang="de-DE" dirty="0"/>
              <a:t>Implementierung von Qualitätsmanagementsystemen in Krankenhäusern</a:t>
            </a:r>
          </a:p>
          <a:p>
            <a:pPr>
              <a:buFont typeface="+mj-lt"/>
              <a:buAutoNum type="arabicPeriod"/>
            </a:pPr>
            <a:r>
              <a:rPr lang="de-DE" dirty="0"/>
              <a:t>Auswirkungen von Qualitätsmanagement auf die Patientensicherheit</a:t>
            </a:r>
          </a:p>
          <a:p>
            <a:pPr>
              <a:buFont typeface="+mj-lt"/>
              <a:buAutoNum type="arabicPeriod"/>
            </a:pPr>
            <a:r>
              <a:rPr lang="de-DE" dirty="0"/>
              <a:t>Vergleich von verschiedenen Qualitätsmanagementansätzen in Krankenhäusern</a:t>
            </a:r>
          </a:p>
          <a:p>
            <a:pPr>
              <a:buFont typeface="+mj-lt"/>
              <a:buAutoNum type="arabicPeriod"/>
            </a:pPr>
            <a:r>
              <a:rPr lang="de-DE" dirty="0"/>
              <a:t>Einfluss von Qualitätsmanagement auf die Mitarbeiterzufriedenheit in Krankenhäusern</a:t>
            </a:r>
          </a:p>
          <a:p>
            <a:pPr>
              <a:buFont typeface="+mj-lt"/>
              <a:buAutoNum type="arabicPeriod"/>
            </a:pPr>
            <a:r>
              <a:rPr lang="de-DE" dirty="0"/>
              <a:t>Bewertung von Qualitätsindikatoren in Krankenhäusern</a:t>
            </a:r>
          </a:p>
          <a:p>
            <a:pPr>
              <a:buFont typeface="+mj-lt"/>
              <a:buAutoNum type="arabicPeriod"/>
            </a:pPr>
            <a:r>
              <a:rPr lang="de-DE" dirty="0"/>
              <a:t>Vergleich der Qualitätsmanagement-Praktiken zwischen verschiedenen Krankenhäusern</a:t>
            </a:r>
          </a:p>
          <a:p>
            <a:pPr>
              <a:buFont typeface="+mj-lt"/>
              <a:buAutoNum type="arabicPeriod"/>
            </a:pPr>
            <a:r>
              <a:rPr lang="de-DE" dirty="0"/>
              <a:t>Herausforderungen bei der Einführung von Qualitätsmanagement in Krankenhäusern</a:t>
            </a:r>
          </a:p>
          <a:p>
            <a:pPr>
              <a:buFont typeface="+mj-lt"/>
              <a:buAutoNum type="arabicPeriod"/>
            </a:pPr>
            <a:r>
              <a:rPr lang="de-DE" dirty="0"/>
              <a:t>Rolle der Mitarbeiter im Qualitätsmanagementprozess in Krankenhäusern</a:t>
            </a:r>
          </a:p>
          <a:p>
            <a:pPr>
              <a:buFont typeface="+mj-lt"/>
              <a:buAutoNum type="arabicPeriod"/>
            </a:pPr>
            <a:r>
              <a:rPr lang="de-DE" dirty="0"/>
              <a:t>Einfluss von Qualitätsmanagement auf die Finanzierung von Krankenhäusern</a:t>
            </a:r>
          </a:p>
          <a:p>
            <a:pPr>
              <a:buFont typeface="+mj-lt"/>
              <a:buAutoNum type="arabicPeriod"/>
            </a:pPr>
            <a:r>
              <a:rPr lang="de-DE" dirty="0"/>
              <a:t>Integration von Patientenfeedback in das Qualitätsmanagement von Krankenhäusern.</a:t>
            </a:r>
          </a:p>
          <a:p>
            <a:r>
              <a:rPr lang="de-DE" dirty="0"/>
              <a:t>Diese Themen bieten Möglichkeiten zur Vertiefung des Wissens im Bereich Qualitätsmanagement und Krankenhaus. Es ist jedoch wichtig, dass man sich im Vorfeld überlegt, welches Thema am meisten Interesse weckt und welches sich am besten mit den eigenen Fähigkeiten, Ressourcen und Interessen vereinbaren lässt.</a:t>
            </a:r>
          </a:p>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11</a:t>
            </a:fld>
            <a:endParaRPr lang="de-DE"/>
          </a:p>
        </p:txBody>
      </p:sp>
    </p:spTree>
    <p:extLst>
      <p:ext uri="{BB962C8B-B14F-4D97-AF65-F5344CB8AC3E}">
        <p14:creationId xmlns:p14="http://schemas.microsoft.com/office/powerpoint/2010/main" val="501713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EA42F5-0C1F-43D4-80DB-3875421CC180}"/>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BB2ED848-3F0B-45E0-A430-D71D1E1563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4" name="Datumsplatzhalter 3">
            <a:extLst>
              <a:ext uri="{FF2B5EF4-FFF2-40B4-BE49-F238E27FC236}">
                <a16:creationId xmlns:a16="http://schemas.microsoft.com/office/drawing/2014/main" id="{51067466-E848-457E-974B-F935CD266D79}"/>
              </a:ext>
            </a:extLst>
          </p:cNvPr>
          <p:cNvSpPr>
            <a:spLocks noGrp="1"/>
          </p:cNvSpPr>
          <p:nvPr>
            <p:ph type="dt" sz="half" idx="10"/>
          </p:nvPr>
        </p:nvSpPr>
        <p:spPr/>
        <p:txBody>
          <a:bodyPr/>
          <a:lstStyle/>
          <a:p>
            <a:fld id="{452F02D2-ADA0-4BB6-B1EC-76554799FD93}" type="datetimeFigureOut">
              <a:rPr lang="de-DE" smtClean="0"/>
              <a:t>27.02.2023</a:t>
            </a:fld>
            <a:endParaRPr lang="de-DE"/>
          </a:p>
        </p:txBody>
      </p:sp>
      <p:sp>
        <p:nvSpPr>
          <p:cNvPr id="5" name="Fußzeilenplatzhalter 4">
            <a:extLst>
              <a:ext uri="{FF2B5EF4-FFF2-40B4-BE49-F238E27FC236}">
                <a16:creationId xmlns:a16="http://schemas.microsoft.com/office/drawing/2014/main" id="{58C7A653-80C3-497E-BA17-284030936C77}"/>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p>
        </p:txBody>
      </p:sp>
      <p:sp>
        <p:nvSpPr>
          <p:cNvPr id="6" name="Foliennummernplatzhalter 5">
            <a:extLst>
              <a:ext uri="{FF2B5EF4-FFF2-40B4-BE49-F238E27FC236}">
                <a16:creationId xmlns:a16="http://schemas.microsoft.com/office/drawing/2014/main" id="{81AFF036-1B2D-42DF-84E5-BB9E6916DCEF}"/>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411692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741E91-E0E0-4C0F-B46B-52913A86B6F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471ABFE-065C-4ED0-9A3C-5F1A8191C30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63D0098-B586-4998-BE80-A622A9C0A2D2}"/>
              </a:ext>
            </a:extLst>
          </p:cNvPr>
          <p:cNvSpPr>
            <a:spLocks noGrp="1"/>
          </p:cNvSpPr>
          <p:nvPr>
            <p:ph type="dt" sz="half" idx="10"/>
          </p:nvPr>
        </p:nvSpPr>
        <p:spPr/>
        <p:txBody>
          <a:bodyPr/>
          <a:lstStyle/>
          <a:p>
            <a:fld id="{452F02D2-ADA0-4BB6-B1EC-76554799FD93}" type="datetimeFigureOut">
              <a:rPr lang="de-DE" smtClean="0"/>
              <a:t>27.02.2023</a:t>
            </a:fld>
            <a:endParaRPr lang="de-DE"/>
          </a:p>
        </p:txBody>
      </p:sp>
      <p:sp>
        <p:nvSpPr>
          <p:cNvPr id="5" name="Fußzeilenplatzhalter 4">
            <a:extLst>
              <a:ext uri="{FF2B5EF4-FFF2-40B4-BE49-F238E27FC236}">
                <a16:creationId xmlns:a16="http://schemas.microsoft.com/office/drawing/2014/main" id="{B3E81CA3-D56A-4B89-B4AE-0C9EC11CD532}"/>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6" name="Foliennummernplatzhalter 5">
            <a:extLst>
              <a:ext uri="{FF2B5EF4-FFF2-40B4-BE49-F238E27FC236}">
                <a16:creationId xmlns:a16="http://schemas.microsoft.com/office/drawing/2014/main" id="{DB142551-B183-4801-AD9F-F287FDF5CE21}"/>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740297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3C49C23-CE5D-46A5-812A-80AD160420D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C8E7113-E00D-4514-A421-6341E8EDB60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E32870C-A53B-4CB9-8183-8B30194CAF11}"/>
              </a:ext>
            </a:extLst>
          </p:cNvPr>
          <p:cNvSpPr>
            <a:spLocks noGrp="1"/>
          </p:cNvSpPr>
          <p:nvPr>
            <p:ph type="dt" sz="half" idx="10"/>
          </p:nvPr>
        </p:nvSpPr>
        <p:spPr/>
        <p:txBody>
          <a:bodyPr/>
          <a:lstStyle/>
          <a:p>
            <a:fld id="{452F02D2-ADA0-4BB6-B1EC-76554799FD93}" type="datetimeFigureOut">
              <a:rPr lang="de-DE" smtClean="0"/>
              <a:t>27.02.2023</a:t>
            </a:fld>
            <a:endParaRPr lang="de-DE"/>
          </a:p>
        </p:txBody>
      </p:sp>
      <p:sp>
        <p:nvSpPr>
          <p:cNvPr id="5" name="Fußzeilenplatzhalter 4">
            <a:extLst>
              <a:ext uri="{FF2B5EF4-FFF2-40B4-BE49-F238E27FC236}">
                <a16:creationId xmlns:a16="http://schemas.microsoft.com/office/drawing/2014/main" id="{D66E9045-D41A-4EE8-B12D-A99F5F26EC51}"/>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6" name="Foliennummernplatzhalter 5">
            <a:extLst>
              <a:ext uri="{FF2B5EF4-FFF2-40B4-BE49-F238E27FC236}">
                <a16:creationId xmlns:a16="http://schemas.microsoft.com/office/drawing/2014/main" id="{1936FE97-BF94-40C7-AB11-CC7D1A1E1D6C}"/>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2376250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2814FD-F675-44D5-813F-D5B4DE78EFE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4A0F5B7-5EBE-4F4C-937D-7321946F3FF6}"/>
              </a:ext>
            </a:extLst>
          </p:cNvPr>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EC2B95A6-F6D9-4B18-880E-288C61A65EB5}"/>
              </a:ext>
            </a:extLst>
          </p:cNvPr>
          <p:cNvSpPr>
            <a:spLocks noGrp="1"/>
          </p:cNvSpPr>
          <p:nvPr>
            <p:ph type="dt" sz="half" idx="10"/>
          </p:nvPr>
        </p:nvSpPr>
        <p:spPr/>
        <p:txBody>
          <a:bodyPr/>
          <a:lstStyle/>
          <a:p>
            <a:fld id="{452F02D2-ADA0-4BB6-B1EC-76554799FD93}" type="datetimeFigureOut">
              <a:rPr lang="de-DE" smtClean="0"/>
              <a:t>27.02.2023</a:t>
            </a:fld>
            <a:endParaRPr lang="de-DE"/>
          </a:p>
        </p:txBody>
      </p:sp>
      <p:sp>
        <p:nvSpPr>
          <p:cNvPr id="5" name="Fußzeilenplatzhalter 4">
            <a:extLst>
              <a:ext uri="{FF2B5EF4-FFF2-40B4-BE49-F238E27FC236}">
                <a16:creationId xmlns:a16="http://schemas.microsoft.com/office/drawing/2014/main" id="{5D7DFB17-EDD2-4F07-B156-ADE66016E8E3}"/>
              </a:ext>
            </a:extLst>
          </p:cNvPr>
          <p:cNvSpPr>
            <a:spLocks noGrp="1"/>
          </p:cNvSpPr>
          <p:nvPr>
            <p:ph type="ftr" sz="quarter" idx="11"/>
          </p:nvPr>
        </p:nvSpPr>
        <p:spPr/>
        <p:txBody>
          <a:bodyPr/>
          <a:lstStyle>
            <a:lvl1pPr>
              <a:defRPr sz="1200"/>
            </a:lvl1p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p>
        </p:txBody>
      </p:sp>
      <p:sp>
        <p:nvSpPr>
          <p:cNvPr id="6" name="Foliennummernplatzhalter 5">
            <a:extLst>
              <a:ext uri="{FF2B5EF4-FFF2-40B4-BE49-F238E27FC236}">
                <a16:creationId xmlns:a16="http://schemas.microsoft.com/office/drawing/2014/main" id="{AEBA0D64-1015-4D41-908F-D0790C16841C}"/>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730807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B643C8-5F55-4B1B-8E94-5E956FC27D7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01FD613F-5856-4FA1-BCD9-6927703EF6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97E97928-72E2-4041-9EAE-08659083058E}"/>
              </a:ext>
            </a:extLst>
          </p:cNvPr>
          <p:cNvSpPr>
            <a:spLocks noGrp="1"/>
          </p:cNvSpPr>
          <p:nvPr>
            <p:ph type="dt" sz="half" idx="10"/>
          </p:nvPr>
        </p:nvSpPr>
        <p:spPr/>
        <p:txBody>
          <a:bodyPr/>
          <a:lstStyle/>
          <a:p>
            <a:fld id="{452F02D2-ADA0-4BB6-B1EC-76554799FD93}" type="datetimeFigureOut">
              <a:rPr lang="de-DE" smtClean="0"/>
              <a:t>27.02.2023</a:t>
            </a:fld>
            <a:endParaRPr lang="de-DE"/>
          </a:p>
        </p:txBody>
      </p:sp>
      <p:sp>
        <p:nvSpPr>
          <p:cNvPr id="5" name="Fußzeilenplatzhalter 4">
            <a:extLst>
              <a:ext uri="{FF2B5EF4-FFF2-40B4-BE49-F238E27FC236}">
                <a16:creationId xmlns:a16="http://schemas.microsoft.com/office/drawing/2014/main" id="{E84FE0CD-7649-4889-9EBE-9733D442C030}"/>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6" name="Foliennummernplatzhalter 5">
            <a:extLst>
              <a:ext uri="{FF2B5EF4-FFF2-40B4-BE49-F238E27FC236}">
                <a16:creationId xmlns:a16="http://schemas.microsoft.com/office/drawing/2014/main" id="{F1EDC984-9390-43D6-A2A7-BB2C77884E10}"/>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020630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80E7D-72D5-4417-A09D-DC2D5BD8678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2BB657A-0A40-43F5-84A7-1B9F1B61838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E7B51C2-F8D1-4B7C-8977-76FE35658E8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D2845751-3B93-4A18-A16B-CBBCDF515153}"/>
              </a:ext>
            </a:extLst>
          </p:cNvPr>
          <p:cNvSpPr>
            <a:spLocks noGrp="1"/>
          </p:cNvSpPr>
          <p:nvPr>
            <p:ph type="dt" sz="half" idx="10"/>
          </p:nvPr>
        </p:nvSpPr>
        <p:spPr/>
        <p:txBody>
          <a:bodyPr/>
          <a:lstStyle/>
          <a:p>
            <a:fld id="{452F02D2-ADA0-4BB6-B1EC-76554799FD93}" type="datetimeFigureOut">
              <a:rPr lang="de-DE" smtClean="0"/>
              <a:t>27.02.2023</a:t>
            </a:fld>
            <a:endParaRPr lang="de-DE"/>
          </a:p>
        </p:txBody>
      </p:sp>
      <p:sp>
        <p:nvSpPr>
          <p:cNvPr id="6" name="Fußzeilenplatzhalter 5">
            <a:extLst>
              <a:ext uri="{FF2B5EF4-FFF2-40B4-BE49-F238E27FC236}">
                <a16:creationId xmlns:a16="http://schemas.microsoft.com/office/drawing/2014/main" id="{0CD6539C-ACA5-4B82-B11E-045CC7A054E3}"/>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7" name="Foliennummernplatzhalter 6">
            <a:extLst>
              <a:ext uri="{FF2B5EF4-FFF2-40B4-BE49-F238E27FC236}">
                <a16:creationId xmlns:a16="http://schemas.microsoft.com/office/drawing/2014/main" id="{5CDDBCAF-5B07-4793-A9A3-BF3D253D08C9}"/>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560638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53B1FD-A5D2-4691-BE58-0B9D49DF912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5B047AA-C8CF-4FB0-9E92-1D3693463C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0664B69-AC00-431A-B761-F736BC46110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C0727B9B-BB20-4D7D-9AD7-B60B22861F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512E8A-5461-41D1-926B-872575AD964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BCF4F1C-7C3F-4C3C-B473-28D001A9A983}"/>
              </a:ext>
            </a:extLst>
          </p:cNvPr>
          <p:cNvSpPr>
            <a:spLocks noGrp="1"/>
          </p:cNvSpPr>
          <p:nvPr>
            <p:ph type="dt" sz="half" idx="10"/>
          </p:nvPr>
        </p:nvSpPr>
        <p:spPr/>
        <p:txBody>
          <a:bodyPr/>
          <a:lstStyle/>
          <a:p>
            <a:fld id="{452F02D2-ADA0-4BB6-B1EC-76554799FD93}" type="datetimeFigureOut">
              <a:rPr lang="de-DE" smtClean="0"/>
              <a:t>27.02.2023</a:t>
            </a:fld>
            <a:endParaRPr lang="de-DE"/>
          </a:p>
        </p:txBody>
      </p:sp>
      <p:sp>
        <p:nvSpPr>
          <p:cNvPr id="8" name="Fußzeilenplatzhalter 7">
            <a:extLst>
              <a:ext uri="{FF2B5EF4-FFF2-40B4-BE49-F238E27FC236}">
                <a16:creationId xmlns:a16="http://schemas.microsoft.com/office/drawing/2014/main" id="{3106EF49-009D-4E91-BE29-5E3333F01302}"/>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9" name="Foliennummernplatzhalter 8">
            <a:extLst>
              <a:ext uri="{FF2B5EF4-FFF2-40B4-BE49-F238E27FC236}">
                <a16:creationId xmlns:a16="http://schemas.microsoft.com/office/drawing/2014/main" id="{B0D5576F-75A3-40A6-81FE-4782F6AF3141}"/>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598981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FD31D3-8B66-4109-98A0-CBDA3BB9701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0596E77C-9097-412E-AD2E-E876CCE8B393}"/>
              </a:ext>
            </a:extLst>
          </p:cNvPr>
          <p:cNvSpPr>
            <a:spLocks noGrp="1"/>
          </p:cNvSpPr>
          <p:nvPr>
            <p:ph type="dt" sz="half" idx="10"/>
          </p:nvPr>
        </p:nvSpPr>
        <p:spPr/>
        <p:txBody>
          <a:bodyPr/>
          <a:lstStyle/>
          <a:p>
            <a:fld id="{452F02D2-ADA0-4BB6-B1EC-76554799FD93}" type="datetimeFigureOut">
              <a:rPr lang="de-DE" smtClean="0"/>
              <a:t>27.02.2023</a:t>
            </a:fld>
            <a:endParaRPr lang="de-DE"/>
          </a:p>
        </p:txBody>
      </p:sp>
      <p:sp>
        <p:nvSpPr>
          <p:cNvPr id="4" name="Fußzeilenplatzhalter 3">
            <a:extLst>
              <a:ext uri="{FF2B5EF4-FFF2-40B4-BE49-F238E27FC236}">
                <a16:creationId xmlns:a16="http://schemas.microsoft.com/office/drawing/2014/main" id="{ACA21294-63F4-4DB1-BDB2-CE5EE4DF1F0B}"/>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5" name="Foliennummernplatzhalter 4">
            <a:extLst>
              <a:ext uri="{FF2B5EF4-FFF2-40B4-BE49-F238E27FC236}">
                <a16:creationId xmlns:a16="http://schemas.microsoft.com/office/drawing/2014/main" id="{2376DB75-C843-449E-939D-2ADD9AE29459}"/>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270621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EDCCE51-0065-4E9F-B05A-B8C37677A8E6}"/>
              </a:ext>
            </a:extLst>
          </p:cNvPr>
          <p:cNvSpPr>
            <a:spLocks noGrp="1"/>
          </p:cNvSpPr>
          <p:nvPr>
            <p:ph type="dt" sz="half" idx="10"/>
          </p:nvPr>
        </p:nvSpPr>
        <p:spPr/>
        <p:txBody>
          <a:bodyPr/>
          <a:lstStyle/>
          <a:p>
            <a:fld id="{452F02D2-ADA0-4BB6-B1EC-76554799FD93}" type="datetimeFigureOut">
              <a:rPr lang="de-DE" smtClean="0"/>
              <a:t>27.02.2023</a:t>
            </a:fld>
            <a:endParaRPr lang="de-DE"/>
          </a:p>
        </p:txBody>
      </p:sp>
      <p:sp>
        <p:nvSpPr>
          <p:cNvPr id="3" name="Fußzeilenplatzhalter 2">
            <a:extLst>
              <a:ext uri="{FF2B5EF4-FFF2-40B4-BE49-F238E27FC236}">
                <a16:creationId xmlns:a16="http://schemas.microsoft.com/office/drawing/2014/main" id="{CD621947-F942-4FA5-BE54-CE0C92505D41}"/>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4" name="Foliennummernplatzhalter 3">
            <a:extLst>
              <a:ext uri="{FF2B5EF4-FFF2-40B4-BE49-F238E27FC236}">
                <a16:creationId xmlns:a16="http://schemas.microsoft.com/office/drawing/2014/main" id="{A4A23B51-E16A-43D8-8113-973D5EAE70EE}"/>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982964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E73BE2-A77D-42E6-9204-F6E01C05E6A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88065F27-CB35-4E2A-8260-A67BB018DE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CDFACF7-4D42-40B4-A5DF-E329915DA3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C0E2E0B-C0EC-4947-9D6F-E0E6DF772E21}"/>
              </a:ext>
            </a:extLst>
          </p:cNvPr>
          <p:cNvSpPr>
            <a:spLocks noGrp="1"/>
          </p:cNvSpPr>
          <p:nvPr>
            <p:ph type="dt" sz="half" idx="10"/>
          </p:nvPr>
        </p:nvSpPr>
        <p:spPr/>
        <p:txBody>
          <a:bodyPr/>
          <a:lstStyle/>
          <a:p>
            <a:fld id="{452F02D2-ADA0-4BB6-B1EC-76554799FD93}" type="datetimeFigureOut">
              <a:rPr lang="de-DE" smtClean="0"/>
              <a:t>27.02.2023</a:t>
            </a:fld>
            <a:endParaRPr lang="de-DE"/>
          </a:p>
        </p:txBody>
      </p:sp>
      <p:sp>
        <p:nvSpPr>
          <p:cNvPr id="6" name="Fußzeilenplatzhalter 5">
            <a:extLst>
              <a:ext uri="{FF2B5EF4-FFF2-40B4-BE49-F238E27FC236}">
                <a16:creationId xmlns:a16="http://schemas.microsoft.com/office/drawing/2014/main" id="{9DBD53B3-2DAB-4C9B-BC9D-B43C9650686B}"/>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7" name="Foliennummernplatzhalter 6">
            <a:extLst>
              <a:ext uri="{FF2B5EF4-FFF2-40B4-BE49-F238E27FC236}">
                <a16:creationId xmlns:a16="http://schemas.microsoft.com/office/drawing/2014/main" id="{92A4F1EC-D2CA-4FCE-8403-B5E32C121237}"/>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3912194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AFE45D-3511-420E-AC22-D0C22805EEF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85E23E85-FF83-4591-9B3B-A1CD7B90D0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8260B933-1267-432F-9AE6-6889C6EC49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7FF4DA3-8F21-4A4A-96EE-F9A56746DFDD}"/>
              </a:ext>
            </a:extLst>
          </p:cNvPr>
          <p:cNvSpPr>
            <a:spLocks noGrp="1"/>
          </p:cNvSpPr>
          <p:nvPr>
            <p:ph type="dt" sz="half" idx="10"/>
          </p:nvPr>
        </p:nvSpPr>
        <p:spPr/>
        <p:txBody>
          <a:bodyPr/>
          <a:lstStyle/>
          <a:p>
            <a:fld id="{452F02D2-ADA0-4BB6-B1EC-76554799FD93}" type="datetimeFigureOut">
              <a:rPr lang="de-DE" smtClean="0"/>
              <a:t>27.02.2023</a:t>
            </a:fld>
            <a:endParaRPr lang="de-DE"/>
          </a:p>
        </p:txBody>
      </p:sp>
      <p:sp>
        <p:nvSpPr>
          <p:cNvPr id="6" name="Fußzeilenplatzhalter 5">
            <a:extLst>
              <a:ext uri="{FF2B5EF4-FFF2-40B4-BE49-F238E27FC236}">
                <a16:creationId xmlns:a16="http://schemas.microsoft.com/office/drawing/2014/main" id="{6D2D0C66-9CC4-4220-88D3-C06FB7047620}"/>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7" name="Foliennummernplatzhalter 6">
            <a:extLst>
              <a:ext uri="{FF2B5EF4-FFF2-40B4-BE49-F238E27FC236}">
                <a16:creationId xmlns:a16="http://schemas.microsoft.com/office/drawing/2014/main" id="{978B1C22-97EB-46AA-B2D1-A0BE11F87379}"/>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65881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A5C7274-C149-4A9D-AF94-AA54DD5014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D209A5C-D8EE-4F12-959D-74B1441BD97D}"/>
              </a:ext>
            </a:extLst>
          </p:cNvPr>
          <p:cNvSpPr>
            <a:spLocks noGrp="1"/>
          </p:cNvSpPr>
          <p:nvPr>
            <p:ph type="body" idx="1"/>
          </p:nvPr>
        </p:nvSpPr>
        <p:spPr>
          <a:xfrm>
            <a:off x="838200" y="185150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4A3E2CC5-FE91-45C9-A186-CF48C292C921}"/>
              </a:ext>
            </a:extLst>
          </p:cNvPr>
          <p:cNvSpPr>
            <a:spLocks noGrp="1"/>
          </p:cNvSpPr>
          <p:nvPr>
            <p:ph type="dt" sz="half" idx="2"/>
          </p:nvPr>
        </p:nvSpPr>
        <p:spPr>
          <a:xfrm>
            <a:off x="838200" y="6356350"/>
            <a:ext cx="109035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2F02D2-ADA0-4BB6-B1EC-76554799FD93}" type="datetimeFigureOut">
              <a:rPr lang="de-DE" smtClean="0"/>
              <a:t>27.02.2023</a:t>
            </a:fld>
            <a:endParaRPr lang="de-DE" dirty="0"/>
          </a:p>
        </p:txBody>
      </p:sp>
      <p:sp>
        <p:nvSpPr>
          <p:cNvPr id="5" name="Fußzeilenplatzhalter 4">
            <a:extLst>
              <a:ext uri="{FF2B5EF4-FFF2-40B4-BE49-F238E27FC236}">
                <a16:creationId xmlns:a16="http://schemas.microsoft.com/office/drawing/2014/main" id="{0551FE03-43F8-4356-8A5B-FFB68A535B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ea typeface="Calibri" panose="020F0502020204030204" pitchFamily="34" charset="0"/>
                <a:cs typeface="Times New Roman" panose="02020603050405020304" pitchFamily="18" charset="0"/>
              </a:rPr>
              <a:t>Digitalisierung in der Pflege</a:t>
            </a:r>
          </a:p>
        </p:txBody>
      </p:sp>
      <p:sp>
        <p:nvSpPr>
          <p:cNvPr id="6" name="Foliennummernplatzhalter 5">
            <a:extLst>
              <a:ext uri="{FF2B5EF4-FFF2-40B4-BE49-F238E27FC236}">
                <a16:creationId xmlns:a16="http://schemas.microsoft.com/office/drawing/2014/main" id="{16654DBB-5B63-4DFE-B7B3-931F8888AE2A}"/>
              </a:ext>
            </a:extLst>
          </p:cNvPr>
          <p:cNvSpPr>
            <a:spLocks noGrp="1"/>
          </p:cNvSpPr>
          <p:nvPr>
            <p:ph type="sldNum" sz="quarter" idx="4"/>
          </p:nvPr>
        </p:nvSpPr>
        <p:spPr>
          <a:xfrm>
            <a:off x="10681854" y="6356350"/>
            <a:ext cx="67194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EAE799-4344-4D43-908A-A22A5F6B446D}" type="slidenum">
              <a:rPr lang="de-DE" smtClean="0"/>
              <a:t>‹Nr.›</a:t>
            </a:fld>
            <a:endParaRPr lang="de-DE"/>
          </a:p>
        </p:txBody>
      </p:sp>
    </p:spTree>
    <p:extLst>
      <p:ext uri="{BB962C8B-B14F-4D97-AF65-F5344CB8AC3E}">
        <p14:creationId xmlns:p14="http://schemas.microsoft.com/office/powerpoint/2010/main" val="2757017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DD1BB6FD-9EC9-ECDA-3060-AC32A500F027}"/>
              </a:ext>
            </a:extLst>
          </p:cNvPr>
          <p:cNvPicPr>
            <a:picLocks noChangeAspect="1"/>
          </p:cNvPicPr>
          <p:nvPr/>
        </p:nvPicPr>
        <p:blipFill rotWithShape="1">
          <a:blip r:embed="rId2">
            <a:alphaModFix amt="50000"/>
          </a:blip>
          <a:srcRect t="1039" b="4819"/>
          <a:stretch/>
        </p:blipFill>
        <p:spPr>
          <a:xfrm>
            <a:off x="20" y="1"/>
            <a:ext cx="12191980" cy="6857999"/>
          </a:xfrm>
          <a:prstGeom prst="rect">
            <a:avLst/>
          </a:prstGeom>
        </p:spPr>
      </p:pic>
      <p:sp>
        <p:nvSpPr>
          <p:cNvPr id="2" name="Titel 1">
            <a:extLst>
              <a:ext uri="{FF2B5EF4-FFF2-40B4-BE49-F238E27FC236}">
                <a16:creationId xmlns:a16="http://schemas.microsoft.com/office/drawing/2014/main" id="{496C7253-0283-4D15-A621-F33048DB3592}"/>
              </a:ext>
            </a:extLst>
          </p:cNvPr>
          <p:cNvSpPr>
            <a:spLocks noGrp="1"/>
          </p:cNvSpPr>
          <p:nvPr>
            <p:ph type="ctrTitle"/>
          </p:nvPr>
        </p:nvSpPr>
        <p:spPr>
          <a:xfrm>
            <a:off x="1524000" y="1122362"/>
            <a:ext cx="9144000" cy="2900518"/>
          </a:xfrm>
        </p:spPr>
        <p:txBody>
          <a:bodyPr>
            <a:normAutofit/>
          </a:bodyPr>
          <a:lstStyle/>
          <a:p>
            <a:r>
              <a:rPr lang="de-DE" dirty="0">
                <a:solidFill>
                  <a:srgbClr val="FFFFFF"/>
                </a:solidFill>
              </a:rPr>
              <a:t>Umgang mit </a:t>
            </a:r>
            <a:r>
              <a:rPr lang="de-DE" dirty="0" err="1">
                <a:solidFill>
                  <a:srgbClr val="FFFFFF"/>
                </a:solidFill>
              </a:rPr>
              <a:t>ChatGPT</a:t>
            </a:r>
            <a:endParaRPr lang="de-DE" dirty="0">
              <a:solidFill>
                <a:srgbClr val="FFFFFF"/>
              </a:solidFill>
            </a:endParaRPr>
          </a:p>
        </p:txBody>
      </p:sp>
      <p:sp>
        <p:nvSpPr>
          <p:cNvPr id="4" name="Textfeld 3">
            <a:extLst>
              <a:ext uri="{FF2B5EF4-FFF2-40B4-BE49-F238E27FC236}">
                <a16:creationId xmlns:a16="http://schemas.microsoft.com/office/drawing/2014/main" id="{5827A37D-637A-4E85-A277-42A6F4D88EE9}"/>
              </a:ext>
            </a:extLst>
          </p:cNvPr>
          <p:cNvSpPr txBox="1"/>
          <p:nvPr/>
        </p:nvSpPr>
        <p:spPr>
          <a:xfrm>
            <a:off x="4143375" y="4759479"/>
            <a:ext cx="9144000" cy="1098395"/>
          </a:xfrm>
          <a:prstGeom prst="rect">
            <a:avLst/>
          </a:prstGeom>
        </p:spPr>
        <p:txBody>
          <a:bodyPr rtlCol="0">
            <a:normAutofit/>
          </a:bodyPr>
          <a:lstStyle/>
          <a:p>
            <a:pPr>
              <a:spcAft>
                <a:spcPts val="600"/>
              </a:spcAft>
            </a:pPr>
            <a:r>
              <a:rPr lang="de-DE" dirty="0">
                <a:solidFill>
                  <a:srgbClr val="FFFFFF"/>
                </a:solidFill>
              </a:rPr>
              <a:t>Workshop: Digitalisierung in der Pflege</a:t>
            </a:r>
          </a:p>
        </p:txBody>
      </p:sp>
      <p:sp>
        <p:nvSpPr>
          <p:cNvPr id="12" name="Textfeld 11">
            <a:extLst>
              <a:ext uri="{FF2B5EF4-FFF2-40B4-BE49-F238E27FC236}">
                <a16:creationId xmlns:a16="http://schemas.microsoft.com/office/drawing/2014/main" id="{69919F73-8F9E-423A-A947-B11DF55B8FBB}"/>
              </a:ext>
            </a:extLst>
          </p:cNvPr>
          <p:cNvSpPr txBox="1"/>
          <p:nvPr/>
        </p:nvSpPr>
        <p:spPr>
          <a:xfrm>
            <a:off x="795130" y="5123793"/>
            <a:ext cx="2926080" cy="1096032"/>
          </a:xfrm>
          <a:prstGeom prst="rect">
            <a:avLst/>
          </a:prstGeom>
          <a:noFill/>
        </p:spPr>
        <p:txBody>
          <a:bodyPr wrap="square" rtlCol="0">
            <a:spAutoFit/>
          </a:bodyPr>
          <a:lstStyle/>
          <a:p>
            <a:endParaRPr lang="de-DE" dirty="0"/>
          </a:p>
        </p:txBody>
      </p:sp>
    </p:spTree>
    <p:extLst>
      <p:ext uri="{BB962C8B-B14F-4D97-AF65-F5344CB8AC3E}">
        <p14:creationId xmlns:p14="http://schemas.microsoft.com/office/powerpoint/2010/main" val="56485006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E-Mails schreiben lassen</a:t>
            </a:r>
            <a:br>
              <a:rPr lang="de-DE" sz="3400" dirty="0">
                <a:solidFill>
                  <a:schemeClr val="accent5">
                    <a:lumMod val="75000"/>
                  </a:schemeClr>
                </a:solidFill>
              </a:rPr>
            </a:b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pPr>
              <a:lnSpc>
                <a:spcPct val="100000"/>
              </a:lnSpc>
              <a:spcBef>
                <a:spcPts val="0"/>
              </a:spcBef>
            </a:pPr>
            <a:r>
              <a:rPr lang="de-DE" sz="2000" dirty="0">
                <a:latin typeface="bundessansregular"/>
              </a:rPr>
              <a:t>Mails können in einen bestimmten Ton vorformuliert werden. Z.B. der Urlaubsantrag an den/die Vorgesetzte/n</a:t>
            </a:r>
          </a:p>
          <a:p>
            <a:pPr>
              <a:lnSpc>
                <a:spcPct val="100000"/>
              </a:lnSpc>
              <a:spcBef>
                <a:spcPts val="0"/>
              </a:spcBef>
            </a:pPr>
            <a:endParaRPr lang="de-DE" sz="2000" dirty="0">
              <a:latin typeface="bundessansregular"/>
            </a:endParaRPr>
          </a:p>
          <a:p>
            <a:pPr>
              <a:lnSpc>
                <a:spcPct val="100000"/>
              </a:lnSpc>
              <a:spcBef>
                <a:spcPts val="0"/>
              </a:spcBef>
            </a:pPr>
            <a:endParaRPr lang="de-DE" sz="2000" dirty="0">
              <a:latin typeface="bundessansregular"/>
            </a:endParaRPr>
          </a:p>
          <a:p>
            <a:pPr marL="0" indent="0">
              <a:lnSpc>
                <a:spcPct val="100000"/>
              </a:lnSpc>
              <a:spcBef>
                <a:spcPts val="0"/>
              </a:spcBef>
              <a:buNone/>
            </a:pPr>
            <a:r>
              <a:rPr lang="de-DE" sz="2000" dirty="0">
                <a:latin typeface="bundessansregular"/>
              </a:rPr>
              <a:t> </a:t>
            </a:r>
          </a:p>
          <a:p>
            <a:pPr marL="0" indent="0">
              <a:lnSpc>
                <a:spcPct val="100000"/>
              </a:lnSpc>
              <a:spcBef>
                <a:spcPts val="0"/>
              </a:spcBef>
              <a:buNone/>
            </a:pPr>
            <a:r>
              <a:rPr lang="de-DE" sz="2000" dirty="0">
                <a:latin typeface="bundessansregular"/>
              </a:rPr>
              <a:t>            Schreibe eine E-Mail an meine Vorgesetzte und</a:t>
            </a:r>
          </a:p>
          <a:p>
            <a:pPr marL="0" indent="0">
              <a:lnSpc>
                <a:spcPct val="100000"/>
              </a:lnSpc>
              <a:spcBef>
                <a:spcPts val="0"/>
              </a:spcBef>
              <a:buNone/>
            </a:pPr>
            <a:r>
              <a:rPr lang="de-DE" sz="2000" dirty="0">
                <a:latin typeface="bundessansregular"/>
              </a:rPr>
              <a:t>            beantrage darin meinen Sommerurlaub </a:t>
            </a:r>
          </a:p>
          <a:p>
            <a:pPr marL="0" indent="0">
              <a:lnSpc>
                <a:spcPct val="100000"/>
              </a:lnSpc>
              <a:spcBef>
                <a:spcPts val="0"/>
              </a:spcBef>
              <a:buNone/>
            </a:pPr>
            <a:r>
              <a:rPr lang="de-DE" sz="2000" dirty="0">
                <a:latin typeface="bundessansregular"/>
              </a:rPr>
              <a:t>            30.07. – 15.08.2023:… </a:t>
            </a:r>
          </a:p>
        </p:txBody>
      </p:sp>
      <p:sp>
        <p:nvSpPr>
          <p:cNvPr id="4" name="Pfeil: nach rechts 3">
            <a:extLst>
              <a:ext uri="{FF2B5EF4-FFF2-40B4-BE49-F238E27FC236}">
                <a16:creationId xmlns:a16="http://schemas.microsoft.com/office/drawing/2014/main" id="{FB9B1D59-3486-2035-4D77-CC21FEA3AEF4}"/>
              </a:ext>
            </a:extLst>
          </p:cNvPr>
          <p:cNvSpPr/>
          <p:nvPr/>
        </p:nvSpPr>
        <p:spPr>
          <a:xfrm>
            <a:off x="5138818" y="4334006"/>
            <a:ext cx="400832" cy="12526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7315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Inspirieren lassen</a:t>
            </a:r>
            <a:br>
              <a:rPr lang="de-DE" sz="3400" dirty="0">
                <a:solidFill>
                  <a:schemeClr val="accent5">
                    <a:lumMod val="75000"/>
                  </a:schemeClr>
                </a:solidFill>
              </a:rPr>
            </a:b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pPr>
              <a:lnSpc>
                <a:spcPct val="100000"/>
              </a:lnSpc>
              <a:spcBef>
                <a:spcPts val="0"/>
              </a:spcBef>
            </a:pPr>
            <a:r>
              <a:rPr lang="de-DE" sz="2000" dirty="0">
                <a:latin typeface="bundessansregular"/>
              </a:rPr>
              <a:t>Wird ein interessantes gesucht kann Chat GPT einen Vorschlag machen.</a:t>
            </a:r>
          </a:p>
          <a:p>
            <a:pPr>
              <a:lnSpc>
                <a:spcPct val="100000"/>
              </a:lnSpc>
              <a:spcBef>
                <a:spcPts val="0"/>
              </a:spcBef>
            </a:pPr>
            <a:r>
              <a:rPr lang="de-DE" sz="2000" dirty="0">
                <a:latin typeface="bundessansregular"/>
              </a:rPr>
              <a:t>Das Ergebnis kann dann mit einer Methode weiterbearbeitet werden, z.B. einer SWAT-Analyse</a:t>
            </a:r>
          </a:p>
          <a:p>
            <a:pPr>
              <a:lnSpc>
                <a:spcPct val="100000"/>
              </a:lnSpc>
              <a:spcBef>
                <a:spcPts val="0"/>
              </a:spcBef>
            </a:pPr>
            <a:endParaRPr lang="de-DE" sz="2000" dirty="0">
              <a:latin typeface="bundessansregular"/>
            </a:endParaRPr>
          </a:p>
          <a:p>
            <a:pPr marL="0" indent="0">
              <a:lnSpc>
                <a:spcPct val="100000"/>
              </a:lnSpc>
              <a:spcBef>
                <a:spcPts val="0"/>
              </a:spcBef>
              <a:buNone/>
            </a:pPr>
            <a:r>
              <a:rPr lang="de-DE" sz="2000" dirty="0">
                <a:latin typeface="bundessansregular"/>
              </a:rPr>
              <a:t>            </a:t>
            </a:r>
          </a:p>
          <a:p>
            <a:pPr marL="0" indent="0">
              <a:lnSpc>
                <a:spcPct val="100000"/>
              </a:lnSpc>
              <a:spcBef>
                <a:spcPts val="0"/>
              </a:spcBef>
              <a:buNone/>
            </a:pPr>
            <a:r>
              <a:rPr lang="de-DE" sz="2000" dirty="0">
                <a:latin typeface="bundessansregular"/>
              </a:rPr>
              <a:t>            Was sind mögliche Facharbeitsthemen im</a:t>
            </a:r>
          </a:p>
          <a:p>
            <a:pPr marL="0" indent="0">
              <a:lnSpc>
                <a:spcPct val="100000"/>
              </a:lnSpc>
              <a:spcBef>
                <a:spcPts val="0"/>
              </a:spcBef>
              <a:buNone/>
            </a:pPr>
            <a:r>
              <a:rPr lang="de-DE" sz="2000" dirty="0">
                <a:latin typeface="bundessansregular"/>
              </a:rPr>
              <a:t>            Bereich „Qualitätsmanagement und</a:t>
            </a:r>
          </a:p>
          <a:p>
            <a:pPr marL="0" indent="0">
              <a:lnSpc>
                <a:spcPct val="100000"/>
              </a:lnSpc>
              <a:spcBef>
                <a:spcPts val="0"/>
              </a:spcBef>
              <a:buNone/>
            </a:pPr>
            <a:r>
              <a:rPr lang="de-DE" sz="2000" dirty="0">
                <a:latin typeface="bundessansregular"/>
              </a:rPr>
              <a:t>            Krankenhaus“</a:t>
            </a:r>
          </a:p>
        </p:txBody>
      </p:sp>
      <p:sp>
        <p:nvSpPr>
          <p:cNvPr id="4" name="Pfeil: nach rechts 3">
            <a:extLst>
              <a:ext uri="{FF2B5EF4-FFF2-40B4-BE49-F238E27FC236}">
                <a16:creationId xmlns:a16="http://schemas.microsoft.com/office/drawing/2014/main" id="{FB9B1D59-3486-2035-4D77-CC21FEA3AEF4}"/>
              </a:ext>
            </a:extLst>
          </p:cNvPr>
          <p:cNvSpPr/>
          <p:nvPr/>
        </p:nvSpPr>
        <p:spPr>
          <a:xfrm>
            <a:off x="5138818" y="4334006"/>
            <a:ext cx="400832" cy="12526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09722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Informationen zu einem Fachthema mit Quellenangaben</a:t>
            </a: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pPr>
              <a:lnSpc>
                <a:spcPct val="100000"/>
              </a:lnSpc>
              <a:spcBef>
                <a:spcPts val="0"/>
              </a:spcBef>
            </a:pPr>
            <a:r>
              <a:rPr lang="de-DE" sz="2000" dirty="0">
                <a:latin typeface="bundessansregular"/>
              </a:rPr>
              <a:t>Die KI kann Fachinformationen zusammentragen. </a:t>
            </a:r>
          </a:p>
          <a:p>
            <a:pPr>
              <a:lnSpc>
                <a:spcPct val="100000"/>
              </a:lnSpc>
              <a:spcBef>
                <a:spcPts val="0"/>
              </a:spcBef>
            </a:pPr>
            <a:r>
              <a:rPr lang="de-DE" sz="2000" i="1" dirty="0">
                <a:latin typeface="bundessansregular"/>
              </a:rPr>
              <a:t>Diese Informationen müssen jedoch immer einer Überprüfung unterzogen werden.</a:t>
            </a:r>
          </a:p>
          <a:p>
            <a:pPr>
              <a:lnSpc>
                <a:spcPct val="100000"/>
              </a:lnSpc>
              <a:spcBef>
                <a:spcPts val="0"/>
              </a:spcBef>
            </a:pPr>
            <a:r>
              <a:rPr lang="de-DE" sz="2000" dirty="0">
                <a:latin typeface="bundessansregular"/>
              </a:rPr>
              <a:t>Über einen entsprechenden Befehl werden auch Quellen angegeben</a:t>
            </a:r>
          </a:p>
          <a:p>
            <a:pPr>
              <a:lnSpc>
                <a:spcPct val="100000"/>
              </a:lnSpc>
              <a:spcBef>
                <a:spcPts val="0"/>
              </a:spcBef>
            </a:pPr>
            <a:r>
              <a:rPr lang="de-DE" sz="2000" dirty="0">
                <a:latin typeface="bundessansregular"/>
              </a:rPr>
              <a:t>Auch diese müssen strikt überprüft werden.</a:t>
            </a:r>
          </a:p>
          <a:p>
            <a:pPr>
              <a:lnSpc>
                <a:spcPct val="100000"/>
              </a:lnSpc>
              <a:spcBef>
                <a:spcPts val="0"/>
              </a:spcBef>
            </a:pPr>
            <a:endParaRPr lang="de-DE" sz="2000" dirty="0">
              <a:latin typeface="bundessansregular"/>
            </a:endParaRPr>
          </a:p>
          <a:p>
            <a:pPr marL="0" indent="0">
              <a:lnSpc>
                <a:spcPct val="100000"/>
              </a:lnSpc>
              <a:spcBef>
                <a:spcPts val="0"/>
              </a:spcBef>
              <a:buNone/>
            </a:pPr>
            <a:r>
              <a:rPr lang="de-DE" sz="2000" dirty="0">
                <a:latin typeface="bundessansregular"/>
              </a:rPr>
              <a:t>            Welche Pflegemodelle sind in deutschen </a:t>
            </a:r>
          </a:p>
          <a:p>
            <a:pPr marL="0" indent="0">
              <a:lnSpc>
                <a:spcPct val="100000"/>
              </a:lnSpc>
              <a:spcBef>
                <a:spcPts val="0"/>
              </a:spcBef>
              <a:buNone/>
            </a:pPr>
            <a:r>
              <a:rPr lang="de-DE" sz="2000" dirty="0">
                <a:latin typeface="bundessansregular"/>
              </a:rPr>
              <a:t>            Pflegeheimen derzeit relevant. Nenne</a:t>
            </a:r>
          </a:p>
          <a:p>
            <a:pPr marL="0" indent="0">
              <a:lnSpc>
                <a:spcPct val="100000"/>
              </a:lnSpc>
              <a:spcBef>
                <a:spcPts val="0"/>
              </a:spcBef>
              <a:buNone/>
            </a:pPr>
            <a:r>
              <a:rPr lang="de-DE" sz="2000" dirty="0">
                <a:latin typeface="bundessansregular"/>
              </a:rPr>
              <a:t>            dazugehörige Quellen.            </a:t>
            </a:r>
          </a:p>
        </p:txBody>
      </p:sp>
      <p:sp>
        <p:nvSpPr>
          <p:cNvPr id="4" name="Pfeil: nach rechts 3">
            <a:extLst>
              <a:ext uri="{FF2B5EF4-FFF2-40B4-BE49-F238E27FC236}">
                <a16:creationId xmlns:a16="http://schemas.microsoft.com/office/drawing/2014/main" id="{FB9B1D59-3486-2035-4D77-CC21FEA3AEF4}"/>
              </a:ext>
            </a:extLst>
          </p:cNvPr>
          <p:cNvSpPr/>
          <p:nvPr/>
        </p:nvSpPr>
        <p:spPr>
          <a:xfrm>
            <a:off x="5138818" y="4474678"/>
            <a:ext cx="400832" cy="12526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73885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Für eine Klausur abfragen lassen</a:t>
            </a: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pPr>
              <a:lnSpc>
                <a:spcPct val="100000"/>
              </a:lnSpc>
              <a:spcBef>
                <a:spcPts val="0"/>
              </a:spcBef>
            </a:pPr>
            <a:r>
              <a:rPr lang="de-DE" sz="2000" dirty="0" err="1">
                <a:latin typeface="bundessansregular"/>
              </a:rPr>
              <a:t>ChatGPT</a:t>
            </a:r>
            <a:r>
              <a:rPr lang="de-DE" sz="2000" dirty="0">
                <a:latin typeface="bundessansregular"/>
              </a:rPr>
              <a:t> kann zu einem bestimmten Thema Inhalte abfragen.</a:t>
            </a:r>
          </a:p>
          <a:p>
            <a:pPr>
              <a:lnSpc>
                <a:spcPct val="100000"/>
              </a:lnSpc>
              <a:spcBef>
                <a:spcPts val="0"/>
              </a:spcBef>
            </a:pPr>
            <a:endParaRPr lang="de-DE" sz="2000" dirty="0">
              <a:latin typeface="bundessansregular"/>
            </a:endParaRPr>
          </a:p>
          <a:p>
            <a:pPr marL="0" indent="0">
              <a:lnSpc>
                <a:spcPct val="100000"/>
              </a:lnSpc>
              <a:spcBef>
                <a:spcPts val="0"/>
              </a:spcBef>
              <a:buNone/>
            </a:pPr>
            <a:r>
              <a:rPr lang="de-DE" sz="2000" dirty="0">
                <a:latin typeface="bundessansregular"/>
              </a:rPr>
              <a:t>         </a:t>
            </a:r>
          </a:p>
          <a:p>
            <a:pPr marL="0" indent="0">
              <a:lnSpc>
                <a:spcPct val="100000"/>
              </a:lnSpc>
              <a:spcBef>
                <a:spcPts val="0"/>
              </a:spcBef>
              <a:buNone/>
            </a:pPr>
            <a:r>
              <a:rPr lang="de-DE" sz="2000" dirty="0">
                <a:latin typeface="bundessansregular"/>
              </a:rPr>
              <a:t>        Bringe mir das Thema "Gesprächstechniken in der</a:t>
            </a:r>
          </a:p>
          <a:p>
            <a:pPr marL="0" indent="0">
              <a:lnSpc>
                <a:spcPct val="100000"/>
              </a:lnSpc>
              <a:spcBef>
                <a:spcPts val="0"/>
              </a:spcBef>
              <a:buNone/>
            </a:pPr>
            <a:r>
              <a:rPr lang="de-DE" sz="2000" dirty="0">
                <a:latin typeface="bundessansregular"/>
              </a:rPr>
              <a:t>        Pflege“ bei und frage mich mit einem Quiz ab.</a:t>
            </a:r>
          </a:p>
          <a:p>
            <a:pPr marL="0" indent="0">
              <a:lnSpc>
                <a:spcPct val="100000"/>
              </a:lnSpc>
              <a:spcBef>
                <a:spcPts val="0"/>
              </a:spcBef>
              <a:buNone/>
            </a:pPr>
            <a:endParaRPr lang="de-DE" sz="2000" dirty="0">
              <a:latin typeface="bundessansregular"/>
            </a:endParaRPr>
          </a:p>
          <a:p>
            <a:pPr marL="0" indent="0">
              <a:lnSpc>
                <a:spcPct val="100000"/>
              </a:lnSpc>
              <a:spcBef>
                <a:spcPts val="0"/>
              </a:spcBef>
              <a:buNone/>
            </a:pPr>
            <a:r>
              <a:rPr lang="de-DE" sz="2000" dirty="0">
                <a:latin typeface="bundessansregular"/>
              </a:rPr>
              <a:t>        Sage mir die Antworten erst, wenn ich das</a:t>
            </a:r>
          </a:p>
          <a:p>
            <a:pPr marL="0" indent="0">
              <a:lnSpc>
                <a:spcPct val="100000"/>
              </a:lnSpc>
              <a:spcBef>
                <a:spcPts val="0"/>
              </a:spcBef>
              <a:buNone/>
            </a:pPr>
            <a:r>
              <a:rPr lang="de-DE" sz="2000" dirty="0">
                <a:latin typeface="bundessansregular"/>
              </a:rPr>
              <a:t>        Quiz gelöst habe.</a:t>
            </a:r>
          </a:p>
          <a:p>
            <a:pPr marL="0" indent="0">
              <a:lnSpc>
                <a:spcPct val="100000"/>
              </a:lnSpc>
              <a:spcBef>
                <a:spcPts val="0"/>
              </a:spcBef>
              <a:buNone/>
            </a:pPr>
            <a:r>
              <a:rPr lang="de-DE" sz="2000" dirty="0">
                <a:latin typeface="bundessansregular"/>
              </a:rPr>
              <a:t>                </a:t>
            </a:r>
          </a:p>
        </p:txBody>
      </p:sp>
      <p:sp>
        <p:nvSpPr>
          <p:cNvPr id="4" name="Pfeil: nach rechts 3">
            <a:extLst>
              <a:ext uri="{FF2B5EF4-FFF2-40B4-BE49-F238E27FC236}">
                <a16:creationId xmlns:a16="http://schemas.microsoft.com/office/drawing/2014/main" id="{FB9B1D59-3486-2035-4D77-CC21FEA3AEF4}"/>
              </a:ext>
            </a:extLst>
          </p:cNvPr>
          <p:cNvSpPr/>
          <p:nvPr/>
        </p:nvSpPr>
        <p:spPr>
          <a:xfrm>
            <a:off x="5010854" y="3414812"/>
            <a:ext cx="400832" cy="12526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5" name="Pfeil: nach rechts 4">
            <a:extLst>
              <a:ext uri="{FF2B5EF4-FFF2-40B4-BE49-F238E27FC236}">
                <a16:creationId xmlns:a16="http://schemas.microsoft.com/office/drawing/2014/main" id="{1D5B38AE-5D0B-163A-55D3-770BCF9586DA}"/>
              </a:ext>
            </a:extLst>
          </p:cNvPr>
          <p:cNvSpPr/>
          <p:nvPr/>
        </p:nvSpPr>
        <p:spPr>
          <a:xfrm>
            <a:off x="5010854" y="4356743"/>
            <a:ext cx="400832" cy="12526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05751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Komplexe Themen in einfachen Worten erklären lassen</a:t>
            </a: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pPr>
              <a:lnSpc>
                <a:spcPct val="100000"/>
              </a:lnSpc>
              <a:spcBef>
                <a:spcPts val="0"/>
              </a:spcBef>
            </a:pPr>
            <a:r>
              <a:rPr lang="de-DE" sz="2000" dirty="0">
                <a:latin typeface="bundessansregular"/>
              </a:rPr>
              <a:t>Komplexe Sachverhalte oder Themen in differenzierter Sprache, können einfach wiedergegeben werden.</a:t>
            </a:r>
          </a:p>
          <a:p>
            <a:pPr>
              <a:lnSpc>
                <a:spcPct val="100000"/>
              </a:lnSpc>
              <a:spcBef>
                <a:spcPts val="0"/>
              </a:spcBef>
            </a:pPr>
            <a:endParaRPr lang="de-DE" sz="2000" dirty="0">
              <a:latin typeface="bundessansregular"/>
            </a:endParaRPr>
          </a:p>
          <a:p>
            <a:pPr>
              <a:lnSpc>
                <a:spcPct val="100000"/>
              </a:lnSpc>
              <a:spcBef>
                <a:spcPts val="0"/>
              </a:spcBef>
            </a:pPr>
            <a:endParaRPr lang="de-DE" sz="2000" dirty="0">
              <a:latin typeface="bundessansregular"/>
            </a:endParaRPr>
          </a:p>
          <a:p>
            <a:pPr marL="0" indent="0">
              <a:lnSpc>
                <a:spcPct val="100000"/>
              </a:lnSpc>
              <a:spcBef>
                <a:spcPts val="0"/>
              </a:spcBef>
              <a:buNone/>
            </a:pPr>
            <a:r>
              <a:rPr lang="de-DE" sz="2000" dirty="0">
                <a:latin typeface="bundessansregular"/>
              </a:rPr>
              <a:t>            Erkläre mir das Thema Quantenphysik in</a:t>
            </a:r>
          </a:p>
          <a:p>
            <a:pPr marL="0" indent="0">
              <a:lnSpc>
                <a:spcPct val="100000"/>
              </a:lnSpc>
              <a:spcBef>
                <a:spcPts val="0"/>
              </a:spcBef>
              <a:buNone/>
            </a:pPr>
            <a:r>
              <a:rPr lang="de-DE" sz="2000" dirty="0">
                <a:latin typeface="bundessansregular"/>
              </a:rPr>
              <a:t>            einfacher Sprache.            </a:t>
            </a:r>
          </a:p>
        </p:txBody>
      </p:sp>
      <p:sp>
        <p:nvSpPr>
          <p:cNvPr id="4" name="Pfeil: nach rechts 3">
            <a:extLst>
              <a:ext uri="{FF2B5EF4-FFF2-40B4-BE49-F238E27FC236}">
                <a16:creationId xmlns:a16="http://schemas.microsoft.com/office/drawing/2014/main" id="{FB9B1D59-3486-2035-4D77-CC21FEA3AEF4}"/>
              </a:ext>
            </a:extLst>
          </p:cNvPr>
          <p:cNvSpPr/>
          <p:nvPr/>
        </p:nvSpPr>
        <p:spPr>
          <a:xfrm>
            <a:off x="5138818" y="4253617"/>
            <a:ext cx="400832" cy="12526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68309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734332" y="0"/>
            <a:ext cx="7234009" cy="2996805"/>
          </a:xfrm>
        </p:spPr>
        <p:txBody>
          <a:bodyPr vert="horz" lIns="91440" tIns="45720" rIns="91440" bIns="45720" rtlCol="0" anchor="b">
            <a:normAutofit/>
          </a:bodyPr>
          <a:lstStyle/>
          <a:p>
            <a:br>
              <a:rPr lang="en-US" sz="3400" kern="1200" dirty="0">
                <a:solidFill>
                  <a:schemeClr val="tx1"/>
                </a:solidFill>
                <a:latin typeface="+mj-lt"/>
                <a:ea typeface="+mj-ea"/>
                <a:cs typeface="+mj-cs"/>
              </a:rPr>
            </a:br>
            <a:r>
              <a:rPr lang="de-DE" sz="6000" dirty="0"/>
              <a:t>Worauf ist zu achten?</a:t>
            </a:r>
            <a:endParaRPr lang="en-US" sz="3400" kern="1200" dirty="0">
              <a:latin typeface="+mj-lt"/>
              <a:ea typeface="+mj-ea"/>
              <a:cs typeface="+mj-cs"/>
            </a:endParaRPr>
          </a:p>
        </p:txBody>
      </p:sp>
    </p:spTree>
    <p:extLst>
      <p:ext uri="{BB962C8B-B14F-4D97-AF65-F5344CB8AC3E}">
        <p14:creationId xmlns:p14="http://schemas.microsoft.com/office/powerpoint/2010/main" val="987878554"/>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pPr>
              <a:lnSpc>
                <a:spcPct val="100000"/>
              </a:lnSpc>
              <a:spcBef>
                <a:spcPts val="0"/>
              </a:spcBef>
            </a:pPr>
            <a:r>
              <a:rPr lang="de-DE" sz="2000" dirty="0" err="1">
                <a:latin typeface="bundessansregular"/>
              </a:rPr>
              <a:t>ChatGPT</a:t>
            </a:r>
            <a:r>
              <a:rPr lang="de-DE" sz="2000" dirty="0">
                <a:latin typeface="bundessansregular"/>
              </a:rPr>
              <a:t> füllt eigene Wissenslücken aus und beginnt zu „halluzinieren“. Informationen sollten geprüft werden. </a:t>
            </a:r>
          </a:p>
          <a:p>
            <a:pPr>
              <a:lnSpc>
                <a:spcPct val="100000"/>
              </a:lnSpc>
              <a:spcBef>
                <a:spcPts val="0"/>
              </a:spcBef>
            </a:pPr>
            <a:r>
              <a:rPr lang="de-DE" sz="2000" dirty="0">
                <a:latin typeface="bundessansregular"/>
              </a:rPr>
              <a:t>Quellenangaben sollten ebenfalls niemals ungeprüft übernommen werden.</a:t>
            </a:r>
          </a:p>
          <a:p>
            <a:pPr>
              <a:lnSpc>
                <a:spcPct val="100000"/>
              </a:lnSpc>
              <a:spcBef>
                <a:spcPts val="0"/>
              </a:spcBef>
            </a:pPr>
            <a:r>
              <a:rPr lang="de-DE" sz="2000" dirty="0">
                <a:latin typeface="bundessansregular"/>
              </a:rPr>
              <a:t>Es können auch Falschinformationen generiert werden, die aus den Daten entstammen mit denen die KI trainiert wurde.</a:t>
            </a:r>
          </a:p>
          <a:p>
            <a:pPr>
              <a:lnSpc>
                <a:spcPct val="100000"/>
              </a:lnSpc>
              <a:spcBef>
                <a:spcPts val="0"/>
              </a:spcBef>
            </a:pPr>
            <a:r>
              <a:rPr lang="de-DE" sz="2000" dirty="0">
                <a:latin typeface="bundessansregular"/>
              </a:rPr>
              <a:t>Anfragen mit unklaren oder unvollständigen Informationen können nicht zufriedenstellend beantwortet werden.</a:t>
            </a:r>
          </a:p>
        </p:txBody>
      </p:sp>
      <p:pic>
        <p:nvPicPr>
          <p:cNvPr id="6" name="Grafik 5">
            <a:extLst>
              <a:ext uri="{FF2B5EF4-FFF2-40B4-BE49-F238E27FC236}">
                <a16:creationId xmlns:a16="http://schemas.microsoft.com/office/drawing/2014/main" id="{37D890AF-88E9-DD2F-F65B-7A3FF82A85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6110" y="2714755"/>
            <a:ext cx="1154754" cy="1011521"/>
          </a:xfrm>
          <a:prstGeom prst="rect">
            <a:avLst/>
          </a:prstGeom>
        </p:spPr>
      </p:pic>
    </p:spTree>
    <p:extLst>
      <p:ext uri="{BB962C8B-B14F-4D97-AF65-F5344CB8AC3E}">
        <p14:creationId xmlns:p14="http://schemas.microsoft.com/office/powerpoint/2010/main" val="1730538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pPr>
              <a:lnSpc>
                <a:spcPct val="100000"/>
              </a:lnSpc>
              <a:spcBef>
                <a:spcPts val="0"/>
              </a:spcBef>
            </a:pPr>
            <a:r>
              <a:rPr lang="de-DE" sz="2000" dirty="0">
                <a:latin typeface="bundessansregular"/>
              </a:rPr>
              <a:t>Komplexe Anfragen erfordern oft gezieltes Nachfragen, bis man ein zufriedenstellendes Ergebnis erhält. </a:t>
            </a:r>
          </a:p>
          <a:p>
            <a:pPr>
              <a:lnSpc>
                <a:spcPct val="100000"/>
              </a:lnSpc>
              <a:spcBef>
                <a:spcPts val="0"/>
              </a:spcBef>
            </a:pPr>
            <a:r>
              <a:rPr lang="de-DE" sz="2000" dirty="0">
                <a:latin typeface="bundessansregular"/>
              </a:rPr>
              <a:t>Die Datenbasis endet 2021. Aktuellere Informationen liegen stand 02/23 nicht vor.</a:t>
            </a:r>
          </a:p>
          <a:p>
            <a:pPr marL="0" indent="0">
              <a:lnSpc>
                <a:spcPct val="100000"/>
              </a:lnSpc>
              <a:spcBef>
                <a:spcPts val="0"/>
              </a:spcBef>
              <a:buNone/>
            </a:pPr>
            <a:endParaRPr lang="de-DE" sz="2000" dirty="0">
              <a:latin typeface="bundessansregular"/>
            </a:endParaRPr>
          </a:p>
        </p:txBody>
      </p:sp>
      <p:pic>
        <p:nvPicPr>
          <p:cNvPr id="4" name="Grafik 3">
            <a:extLst>
              <a:ext uri="{FF2B5EF4-FFF2-40B4-BE49-F238E27FC236}">
                <a16:creationId xmlns:a16="http://schemas.microsoft.com/office/drawing/2014/main" id="{47A3FBB8-3749-7D98-C0F1-D7313AC72F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6110" y="2694658"/>
            <a:ext cx="1154754" cy="1011521"/>
          </a:xfrm>
          <a:prstGeom prst="rect">
            <a:avLst/>
          </a:prstGeom>
        </p:spPr>
      </p:pic>
    </p:spTree>
    <p:extLst>
      <p:ext uri="{BB962C8B-B14F-4D97-AF65-F5344CB8AC3E}">
        <p14:creationId xmlns:p14="http://schemas.microsoft.com/office/powerpoint/2010/main" val="2060355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Was ist </a:t>
            </a:r>
            <a:r>
              <a:rPr lang="de-DE" sz="3400" dirty="0" err="1">
                <a:solidFill>
                  <a:schemeClr val="accent5">
                    <a:lumMod val="75000"/>
                  </a:schemeClr>
                </a:solidFill>
              </a:rPr>
              <a:t>ChatGPT</a:t>
            </a:r>
            <a:r>
              <a:rPr lang="de-DE" sz="3400" dirty="0">
                <a:solidFill>
                  <a:schemeClr val="accent5">
                    <a:lumMod val="75000"/>
                  </a:schemeClr>
                </a:solidFill>
              </a:rPr>
              <a:t>?</a:t>
            </a:r>
            <a:br>
              <a:rPr lang="de-DE" sz="3400" dirty="0">
                <a:solidFill>
                  <a:schemeClr val="accent5">
                    <a:lumMod val="75000"/>
                  </a:schemeClr>
                </a:solidFill>
              </a:rPr>
            </a:b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r>
              <a:rPr lang="de-DE" sz="2000" dirty="0">
                <a:latin typeface="bundessansregular"/>
              </a:rPr>
              <a:t>Es handelt sich um ein textbasiertes Dialogsystem.</a:t>
            </a:r>
          </a:p>
          <a:p>
            <a:r>
              <a:rPr lang="de-DE" sz="2000" b="0" i="0" dirty="0">
                <a:effectLst/>
                <a:latin typeface="bundessansregular"/>
              </a:rPr>
              <a:t>Die KI kann menschenähnliche Texte aufgrund von Eingaben erstellen.</a:t>
            </a:r>
          </a:p>
          <a:p>
            <a:r>
              <a:rPr lang="de-DE" sz="2000" dirty="0" err="1">
                <a:latin typeface="bundessansregular"/>
              </a:rPr>
              <a:t>ChatGPT</a:t>
            </a:r>
            <a:r>
              <a:rPr lang="de-DE" sz="2000" dirty="0">
                <a:latin typeface="bundessansregular"/>
              </a:rPr>
              <a:t> kann zur Erstellung von</a:t>
            </a:r>
            <a:r>
              <a:rPr lang="de-DE" sz="2000" b="0" i="0" dirty="0">
                <a:effectLst/>
                <a:latin typeface="bundessansregular"/>
              </a:rPr>
              <a:t> Artikeln, </a:t>
            </a:r>
            <a:r>
              <a:rPr lang="de-DE" sz="2000" dirty="0">
                <a:latin typeface="bundessansregular"/>
              </a:rPr>
              <a:t>D</a:t>
            </a:r>
            <a:r>
              <a:rPr lang="de-DE" sz="2000" b="0" i="0" dirty="0">
                <a:effectLst/>
                <a:latin typeface="bundessansregular"/>
              </a:rPr>
              <a:t>ialogen oder für andere Textgenerierungen verwendet werden.</a:t>
            </a:r>
          </a:p>
          <a:p>
            <a:r>
              <a:rPr lang="de-DE" sz="2000" dirty="0">
                <a:latin typeface="bundessansregular"/>
              </a:rPr>
              <a:t>Die KI lernt aus einer Unterhaltung und greift auf Informationen zurück, die ausgetauscht wurden.</a:t>
            </a:r>
            <a:endParaRPr lang="de-DE" sz="2000" b="0" i="0" dirty="0">
              <a:effectLst/>
              <a:latin typeface="bundessansregular"/>
            </a:endParaRPr>
          </a:p>
        </p:txBody>
      </p:sp>
    </p:spTree>
    <p:extLst>
      <p:ext uri="{BB962C8B-B14F-4D97-AF65-F5344CB8AC3E}">
        <p14:creationId xmlns:p14="http://schemas.microsoft.com/office/powerpoint/2010/main" val="1580698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804671" y="962246"/>
            <a:ext cx="7234009" cy="2996805"/>
          </a:xfrm>
        </p:spPr>
        <p:txBody>
          <a:bodyPr vert="horz" lIns="91440" tIns="45720" rIns="91440" bIns="45720" rtlCol="0" anchor="b">
            <a:normAutofit fontScale="90000"/>
          </a:bodyPr>
          <a:lstStyle/>
          <a:p>
            <a:br>
              <a:rPr lang="en-US" sz="3400" kern="1200" dirty="0">
                <a:solidFill>
                  <a:schemeClr val="tx1"/>
                </a:solidFill>
                <a:latin typeface="+mj-lt"/>
                <a:ea typeface="+mj-ea"/>
                <a:cs typeface="+mj-cs"/>
              </a:rPr>
            </a:br>
            <a:r>
              <a:rPr lang="en-US" sz="5500" kern="1200" dirty="0">
                <a:solidFill>
                  <a:schemeClr val="tx1"/>
                </a:solidFill>
                <a:latin typeface="+mj-lt"/>
                <a:ea typeface="+mj-ea"/>
                <a:cs typeface="+mj-cs"/>
              </a:rPr>
              <a:t>Wie </a:t>
            </a:r>
            <a:r>
              <a:rPr lang="en-US" sz="5500" kern="1200" dirty="0" err="1">
                <a:solidFill>
                  <a:schemeClr val="tx1"/>
                </a:solidFill>
                <a:latin typeface="+mj-lt"/>
                <a:ea typeface="+mj-ea"/>
                <a:cs typeface="+mj-cs"/>
              </a:rPr>
              <a:t>lässt</a:t>
            </a:r>
            <a:r>
              <a:rPr lang="en-US" sz="5500" kern="1200" dirty="0">
                <a:solidFill>
                  <a:schemeClr val="tx1"/>
                </a:solidFill>
                <a:latin typeface="+mj-lt"/>
                <a:ea typeface="+mj-ea"/>
                <a:cs typeface="+mj-cs"/>
              </a:rPr>
              <a:t> </a:t>
            </a:r>
            <a:r>
              <a:rPr lang="en-US" sz="5500" kern="1200" dirty="0" err="1">
                <a:solidFill>
                  <a:schemeClr val="tx1"/>
                </a:solidFill>
                <a:latin typeface="+mj-lt"/>
                <a:ea typeface="+mj-ea"/>
                <a:cs typeface="+mj-cs"/>
              </a:rPr>
              <a:t>sich</a:t>
            </a:r>
            <a:r>
              <a:rPr lang="en-US" sz="5500" kern="1200" dirty="0">
                <a:solidFill>
                  <a:schemeClr val="tx1"/>
                </a:solidFill>
                <a:latin typeface="+mj-lt"/>
                <a:ea typeface="+mj-ea"/>
                <a:cs typeface="+mj-cs"/>
              </a:rPr>
              <a:t> von </a:t>
            </a:r>
            <a:r>
              <a:rPr lang="en-US" sz="5500" kern="1200" dirty="0" err="1">
                <a:solidFill>
                  <a:schemeClr val="tx1"/>
                </a:solidFill>
                <a:latin typeface="+mj-lt"/>
                <a:ea typeface="+mj-ea"/>
                <a:cs typeface="+mj-cs"/>
              </a:rPr>
              <a:t>Lernenden</a:t>
            </a:r>
            <a:r>
              <a:rPr lang="en-US" sz="5500" kern="1200" dirty="0">
                <a:solidFill>
                  <a:schemeClr val="tx1"/>
                </a:solidFill>
                <a:latin typeface="+mj-lt"/>
                <a:ea typeface="+mj-ea"/>
                <a:cs typeface="+mj-cs"/>
              </a:rPr>
              <a:t> </a:t>
            </a:r>
            <a:r>
              <a:rPr lang="en-US" sz="5500" kern="1200" dirty="0" err="1">
                <a:solidFill>
                  <a:schemeClr val="tx1"/>
                </a:solidFill>
                <a:latin typeface="+mj-lt"/>
                <a:ea typeface="+mj-ea"/>
                <a:cs typeface="+mj-cs"/>
              </a:rPr>
              <a:t>einsetzen</a:t>
            </a:r>
            <a:r>
              <a:rPr lang="en-US" sz="5500" kern="1200" dirty="0">
                <a:solidFill>
                  <a:schemeClr val="tx1"/>
                </a:solidFill>
                <a:latin typeface="+mj-lt"/>
                <a:ea typeface="+mj-ea"/>
                <a:cs typeface="+mj-cs"/>
              </a:rPr>
              <a:t>?</a:t>
            </a:r>
            <a:br>
              <a:rPr lang="en-US" sz="3400" kern="1200" dirty="0">
                <a:solidFill>
                  <a:schemeClr val="tx1"/>
                </a:solidFill>
                <a:latin typeface="+mj-lt"/>
                <a:ea typeface="+mj-ea"/>
                <a:cs typeface="+mj-cs"/>
              </a:rPr>
            </a:br>
            <a:br>
              <a:rPr lang="en-US" sz="3400" kern="1200" dirty="0">
                <a:solidFill>
                  <a:schemeClr val="tx1"/>
                </a:solidFill>
                <a:latin typeface="+mj-lt"/>
                <a:ea typeface="+mj-ea"/>
                <a:cs typeface="+mj-cs"/>
              </a:rPr>
            </a:br>
            <a:endParaRPr lang="en-US" sz="3400" kern="1200" dirty="0">
              <a:solidFill>
                <a:schemeClr val="tx1"/>
              </a:solidFill>
              <a:latin typeface="+mj-lt"/>
              <a:ea typeface="+mj-ea"/>
              <a:cs typeface="+mj-cs"/>
            </a:endParaRPr>
          </a:p>
        </p:txBody>
      </p:sp>
    </p:spTree>
    <p:extLst>
      <p:ext uri="{BB962C8B-B14F-4D97-AF65-F5344CB8AC3E}">
        <p14:creationId xmlns:p14="http://schemas.microsoft.com/office/powerpoint/2010/main" val="328696471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Paraphrasieren</a:t>
            </a:r>
            <a:br>
              <a:rPr lang="de-DE" sz="3400" dirty="0">
                <a:solidFill>
                  <a:schemeClr val="accent5">
                    <a:lumMod val="75000"/>
                  </a:schemeClr>
                </a:solidFill>
              </a:rPr>
            </a:b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r>
              <a:rPr lang="de-DE" sz="2000" dirty="0">
                <a:latin typeface="bundessansregular"/>
              </a:rPr>
              <a:t>Es geht dabei um das Umschreiben von Texten. Es kann so zum indirekten zitieren in wissenschaftlichen Arbeiten genutzt werden. </a:t>
            </a:r>
          </a:p>
          <a:p>
            <a:r>
              <a:rPr lang="de-DE" sz="2000" dirty="0">
                <a:latin typeface="bundessansregular"/>
              </a:rPr>
              <a:t>Es muss dabei auf die Originalquelle verwiesen werden. </a:t>
            </a:r>
          </a:p>
          <a:p>
            <a:pPr marL="0" indent="0">
              <a:buNone/>
            </a:pPr>
            <a:endParaRPr lang="de-DE" sz="2000" dirty="0">
              <a:latin typeface="bundessansregular"/>
            </a:endParaRPr>
          </a:p>
          <a:p>
            <a:pPr marL="0" indent="0">
              <a:buNone/>
            </a:pPr>
            <a:r>
              <a:rPr lang="de-DE" sz="2000" dirty="0">
                <a:latin typeface="bundessansregular"/>
              </a:rPr>
              <a:t>           Paraphrasiere diesen Text:…</a:t>
            </a:r>
          </a:p>
        </p:txBody>
      </p:sp>
      <p:sp>
        <p:nvSpPr>
          <p:cNvPr id="4" name="Pfeil: nach rechts 3">
            <a:extLst>
              <a:ext uri="{FF2B5EF4-FFF2-40B4-BE49-F238E27FC236}">
                <a16:creationId xmlns:a16="http://schemas.microsoft.com/office/drawing/2014/main" id="{FB9B1D59-3486-2035-4D77-CC21FEA3AEF4}"/>
              </a:ext>
            </a:extLst>
          </p:cNvPr>
          <p:cNvSpPr/>
          <p:nvPr/>
        </p:nvSpPr>
        <p:spPr>
          <a:xfrm>
            <a:off x="5135671" y="4421688"/>
            <a:ext cx="400832" cy="12526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0702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Korrektur lesen</a:t>
            </a:r>
            <a:br>
              <a:rPr lang="de-DE" sz="3400" dirty="0">
                <a:solidFill>
                  <a:schemeClr val="accent5">
                    <a:lumMod val="75000"/>
                  </a:schemeClr>
                </a:solidFill>
              </a:rPr>
            </a:b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r>
              <a:rPr lang="de-DE" sz="2000" dirty="0">
                <a:latin typeface="bundessansregular"/>
              </a:rPr>
              <a:t>Rechtschreib- und Grammatikfehler korrigieren lassen.</a:t>
            </a:r>
          </a:p>
          <a:p>
            <a:pPr marL="0" indent="0">
              <a:buNone/>
            </a:pPr>
            <a:r>
              <a:rPr lang="de-DE" sz="2000" dirty="0">
                <a:latin typeface="bundessansregular"/>
              </a:rPr>
              <a:t>           </a:t>
            </a:r>
          </a:p>
          <a:p>
            <a:pPr marL="0" indent="0">
              <a:buNone/>
            </a:pPr>
            <a:endParaRPr lang="de-DE" sz="2000" dirty="0">
              <a:latin typeface="bundessansregular"/>
            </a:endParaRPr>
          </a:p>
          <a:p>
            <a:pPr marL="0" indent="0">
              <a:buNone/>
            </a:pPr>
            <a:r>
              <a:rPr lang="de-DE" sz="2000" dirty="0">
                <a:latin typeface="bundessansregular"/>
              </a:rPr>
              <a:t>           Korrigiere diesen Text:…</a:t>
            </a:r>
          </a:p>
        </p:txBody>
      </p:sp>
      <p:sp>
        <p:nvSpPr>
          <p:cNvPr id="4" name="Pfeil: nach rechts 3">
            <a:extLst>
              <a:ext uri="{FF2B5EF4-FFF2-40B4-BE49-F238E27FC236}">
                <a16:creationId xmlns:a16="http://schemas.microsoft.com/office/drawing/2014/main" id="{FB9B1D59-3486-2035-4D77-CC21FEA3AEF4}"/>
              </a:ext>
            </a:extLst>
          </p:cNvPr>
          <p:cNvSpPr/>
          <p:nvPr/>
        </p:nvSpPr>
        <p:spPr>
          <a:xfrm>
            <a:off x="5135671" y="4158642"/>
            <a:ext cx="400832" cy="12526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93750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br>
              <a:rPr lang="de-DE" sz="3400" dirty="0">
                <a:solidFill>
                  <a:schemeClr val="accent5">
                    <a:lumMod val="75000"/>
                  </a:schemeClr>
                </a:solidFill>
              </a:rPr>
            </a:br>
            <a:r>
              <a:rPr lang="de-DE" sz="3400" dirty="0">
                <a:solidFill>
                  <a:schemeClr val="accent5">
                    <a:lumMod val="75000"/>
                  </a:schemeClr>
                </a:solidFill>
              </a:rPr>
              <a:t>Wort-wiederholungen finden lassen </a:t>
            </a:r>
            <a:br>
              <a:rPr lang="de-DE" sz="3400" dirty="0">
                <a:solidFill>
                  <a:schemeClr val="accent5">
                    <a:lumMod val="75000"/>
                  </a:schemeClr>
                </a:solidFill>
              </a:rPr>
            </a:b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r>
              <a:rPr lang="de-DE" sz="2000" dirty="0">
                <a:latin typeface="bundessansregular"/>
              </a:rPr>
              <a:t>Als Alternative für die Wortwiederholungen kann </a:t>
            </a:r>
            <a:r>
              <a:rPr lang="de-DE" sz="2000" dirty="0" err="1">
                <a:latin typeface="bundessansregular"/>
              </a:rPr>
              <a:t>ChatGPT</a:t>
            </a:r>
            <a:r>
              <a:rPr lang="de-DE" sz="2000" dirty="0">
                <a:latin typeface="bundessansregular"/>
              </a:rPr>
              <a:t> Synonyme vorschlagen.</a:t>
            </a:r>
          </a:p>
          <a:p>
            <a:pPr marL="0" indent="0">
              <a:buNone/>
            </a:pPr>
            <a:r>
              <a:rPr lang="de-DE" sz="2000" dirty="0">
                <a:latin typeface="bundessansregular"/>
              </a:rPr>
              <a:t>           </a:t>
            </a:r>
          </a:p>
          <a:p>
            <a:pPr marL="0" indent="0">
              <a:buNone/>
            </a:pPr>
            <a:endParaRPr lang="de-DE" sz="2000" dirty="0">
              <a:latin typeface="bundessansregular"/>
            </a:endParaRPr>
          </a:p>
          <a:p>
            <a:pPr marL="0" indent="0">
              <a:lnSpc>
                <a:spcPct val="100000"/>
              </a:lnSpc>
              <a:spcBef>
                <a:spcPts val="0"/>
              </a:spcBef>
              <a:buNone/>
            </a:pPr>
            <a:r>
              <a:rPr lang="de-DE" sz="2000" dirty="0">
                <a:latin typeface="bundessansregular"/>
              </a:rPr>
              <a:t>           Erstelle eine Liste mit Synonymen für das Wort X</a:t>
            </a:r>
          </a:p>
        </p:txBody>
      </p:sp>
      <p:sp>
        <p:nvSpPr>
          <p:cNvPr id="4" name="Pfeil: nach rechts 3">
            <a:extLst>
              <a:ext uri="{FF2B5EF4-FFF2-40B4-BE49-F238E27FC236}">
                <a16:creationId xmlns:a16="http://schemas.microsoft.com/office/drawing/2014/main" id="{FB9B1D59-3486-2035-4D77-CC21FEA3AEF4}"/>
              </a:ext>
            </a:extLst>
          </p:cNvPr>
          <p:cNvSpPr/>
          <p:nvPr/>
        </p:nvSpPr>
        <p:spPr>
          <a:xfrm>
            <a:off x="5135671" y="4108538"/>
            <a:ext cx="400832" cy="12526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81072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Synonyme</a:t>
            </a:r>
            <a:br>
              <a:rPr lang="de-DE" sz="3400" dirty="0">
                <a:solidFill>
                  <a:schemeClr val="accent5">
                    <a:lumMod val="75000"/>
                  </a:schemeClr>
                </a:solidFill>
              </a:rPr>
            </a:b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r>
              <a:rPr lang="de-DE" sz="2000" dirty="0">
                <a:latin typeface="bundessansregular"/>
              </a:rPr>
              <a:t>Formulierungen und Wörter, die häufig vorkommen finden lassen. Damit kann ggf. die Qualität des Textes verbessert werden.</a:t>
            </a:r>
          </a:p>
          <a:p>
            <a:pPr marL="0" indent="0">
              <a:buNone/>
            </a:pPr>
            <a:r>
              <a:rPr lang="de-DE" sz="2000" dirty="0">
                <a:latin typeface="bundessansregular"/>
              </a:rPr>
              <a:t>           </a:t>
            </a:r>
          </a:p>
          <a:p>
            <a:pPr marL="0" indent="0">
              <a:buNone/>
            </a:pPr>
            <a:endParaRPr lang="de-DE" sz="2000" dirty="0">
              <a:latin typeface="bundessansregular"/>
            </a:endParaRPr>
          </a:p>
          <a:p>
            <a:pPr marL="0" indent="0">
              <a:lnSpc>
                <a:spcPct val="100000"/>
              </a:lnSpc>
              <a:spcBef>
                <a:spcPts val="0"/>
              </a:spcBef>
              <a:buNone/>
            </a:pPr>
            <a:r>
              <a:rPr lang="de-DE" sz="2000" dirty="0">
                <a:latin typeface="bundessansregular"/>
              </a:rPr>
              <a:t>           Erstelle eine Liste mit Wörtern, die häufiger als X    </a:t>
            </a:r>
          </a:p>
          <a:p>
            <a:pPr marL="0" indent="0">
              <a:lnSpc>
                <a:spcPct val="100000"/>
              </a:lnSpc>
              <a:spcBef>
                <a:spcPts val="0"/>
              </a:spcBef>
              <a:buNone/>
            </a:pPr>
            <a:r>
              <a:rPr lang="de-DE" sz="2000" dirty="0">
                <a:latin typeface="bundessansregular"/>
              </a:rPr>
              <a:t>           mal vorkommen: Text</a:t>
            </a:r>
          </a:p>
        </p:txBody>
      </p:sp>
      <p:sp>
        <p:nvSpPr>
          <p:cNvPr id="4" name="Pfeil: nach rechts 3">
            <a:extLst>
              <a:ext uri="{FF2B5EF4-FFF2-40B4-BE49-F238E27FC236}">
                <a16:creationId xmlns:a16="http://schemas.microsoft.com/office/drawing/2014/main" id="{FB9B1D59-3486-2035-4D77-CC21FEA3AEF4}"/>
              </a:ext>
            </a:extLst>
          </p:cNvPr>
          <p:cNvSpPr/>
          <p:nvPr/>
        </p:nvSpPr>
        <p:spPr>
          <a:xfrm>
            <a:off x="5135671" y="4196220"/>
            <a:ext cx="400832" cy="12526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97428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br>
              <a:rPr lang="de-DE" sz="3400" dirty="0">
                <a:solidFill>
                  <a:schemeClr val="accent5">
                    <a:lumMod val="75000"/>
                  </a:schemeClr>
                </a:solidFill>
              </a:rPr>
            </a:br>
            <a:r>
              <a:rPr lang="de-DE" sz="3400" dirty="0">
                <a:solidFill>
                  <a:schemeClr val="accent5">
                    <a:lumMod val="75000"/>
                  </a:schemeClr>
                </a:solidFill>
              </a:rPr>
              <a:t>Sprachstil variieren</a:t>
            </a:r>
            <a:br>
              <a:rPr lang="de-DE" sz="3400" dirty="0">
                <a:solidFill>
                  <a:schemeClr val="accent5">
                    <a:lumMod val="75000"/>
                  </a:schemeClr>
                </a:solidFill>
              </a:rPr>
            </a:b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r>
              <a:rPr lang="de-DE" sz="2000" dirty="0">
                <a:latin typeface="bundessansregular"/>
              </a:rPr>
              <a:t>Text können in bestimmte Stile, z.B. wissenschaftlich, Jugendsprache“ umformuliert. werden. </a:t>
            </a:r>
          </a:p>
          <a:p>
            <a:pPr marL="0" indent="0">
              <a:buNone/>
            </a:pPr>
            <a:r>
              <a:rPr lang="de-DE" sz="2000" dirty="0">
                <a:latin typeface="bundessansregular"/>
              </a:rPr>
              <a:t>           </a:t>
            </a:r>
          </a:p>
          <a:p>
            <a:pPr marL="0" indent="0">
              <a:lnSpc>
                <a:spcPct val="100000"/>
              </a:lnSpc>
              <a:spcBef>
                <a:spcPts val="0"/>
              </a:spcBef>
              <a:buNone/>
            </a:pPr>
            <a:r>
              <a:rPr lang="de-DE" sz="2000" dirty="0">
                <a:latin typeface="bundessansregular"/>
              </a:rPr>
              <a:t>     </a:t>
            </a:r>
          </a:p>
          <a:p>
            <a:pPr marL="0" indent="0">
              <a:lnSpc>
                <a:spcPct val="100000"/>
              </a:lnSpc>
              <a:spcBef>
                <a:spcPts val="0"/>
              </a:spcBef>
              <a:buNone/>
            </a:pPr>
            <a:r>
              <a:rPr lang="de-DE" sz="2000" dirty="0">
                <a:latin typeface="bundessansregular"/>
              </a:rPr>
              <a:t>            Formuliere diesen Text wissenschaftlicher: </a:t>
            </a:r>
          </a:p>
        </p:txBody>
      </p:sp>
      <p:sp>
        <p:nvSpPr>
          <p:cNvPr id="4" name="Pfeil: nach rechts 3">
            <a:extLst>
              <a:ext uri="{FF2B5EF4-FFF2-40B4-BE49-F238E27FC236}">
                <a16:creationId xmlns:a16="http://schemas.microsoft.com/office/drawing/2014/main" id="{FB9B1D59-3486-2035-4D77-CC21FEA3AEF4}"/>
              </a:ext>
            </a:extLst>
          </p:cNvPr>
          <p:cNvSpPr/>
          <p:nvPr/>
        </p:nvSpPr>
        <p:spPr>
          <a:xfrm>
            <a:off x="5138818" y="4171168"/>
            <a:ext cx="400832" cy="12526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07065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Texte übersetzen lassen</a:t>
            </a:r>
            <a:br>
              <a:rPr lang="de-DE" sz="3400" dirty="0">
                <a:solidFill>
                  <a:schemeClr val="accent5">
                    <a:lumMod val="75000"/>
                  </a:schemeClr>
                </a:solidFill>
              </a:rPr>
            </a:b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420042"/>
            <a:ext cx="5872185" cy="4114800"/>
          </a:xfrm>
        </p:spPr>
        <p:txBody>
          <a:bodyPr anchor="ctr">
            <a:normAutofit/>
          </a:bodyPr>
          <a:lstStyle/>
          <a:p>
            <a:pPr>
              <a:lnSpc>
                <a:spcPct val="100000"/>
              </a:lnSpc>
              <a:spcBef>
                <a:spcPts val="0"/>
              </a:spcBef>
            </a:pPr>
            <a:r>
              <a:rPr lang="de-DE" sz="2000" dirty="0">
                <a:latin typeface="bundessansregular"/>
              </a:rPr>
              <a:t>Die KI kann Texte in einer guten Qualität übersetzen. </a:t>
            </a:r>
          </a:p>
          <a:p>
            <a:pPr>
              <a:lnSpc>
                <a:spcPct val="100000"/>
              </a:lnSpc>
              <a:spcBef>
                <a:spcPts val="0"/>
              </a:spcBef>
            </a:pPr>
            <a:endParaRPr lang="de-DE" sz="2000" dirty="0">
              <a:latin typeface="bundessansregular"/>
            </a:endParaRPr>
          </a:p>
          <a:p>
            <a:pPr>
              <a:lnSpc>
                <a:spcPct val="100000"/>
              </a:lnSpc>
              <a:spcBef>
                <a:spcPts val="0"/>
              </a:spcBef>
            </a:pPr>
            <a:endParaRPr lang="de-DE" sz="2000" dirty="0">
              <a:latin typeface="bundessansregular"/>
            </a:endParaRPr>
          </a:p>
          <a:p>
            <a:pPr marL="0" indent="0">
              <a:lnSpc>
                <a:spcPct val="100000"/>
              </a:lnSpc>
              <a:spcBef>
                <a:spcPts val="0"/>
              </a:spcBef>
              <a:buNone/>
            </a:pPr>
            <a:r>
              <a:rPr lang="de-DE" sz="2000" dirty="0">
                <a:latin typeface="bundessansregular"/>
              </a:rPr>
              <a:t> </a:t>
            </a:r>
          </a:p>
          <a:p>
            <a:pPr marL="0" indent="0">
              <a:lnSpc>
                <a:spcPct val="100000"/>
              </a:lnSpc>
              <a:spcBef>
                <a:spcPts val="0"/>
              </a:spcBef>
              <a:buNone/>
            </a:pPr>
            <a:r>
              <a:rPr lang="de-DE" sz="2000" dirty="0">
                <a:latin typeface="bundessansregular"/>
              </a:rPr>
              <a:t>            Übersetze diesen Text ins englische:… </a:t>
            </a:r>
          </a:p>
        </p:txBody>
      </p:sp>
      <p:sp>
        <p:nvSpPr>
          <p:cNvPr id="4" name="Pfeil: nach rechts 3">
            <a:extLst>
              <a:ext uri="{FF2B5EF4-FFF2-40B4-BE49-F238E27FC236}">
                <a16:creationId xmlns:a16="http://schemas.microsoft.com/office/drawing/2014/main" id="{FB9B1D59-3486-2035-4D77-CC21FEA3AEF4}"/>
              </a:ext>
            </a:extLst>
          </p:cNvPr>
          <p:cNvSpPr/>
          <p:nvPr/>
        </p:nvSpPr>
        <p:spPr>
          <a:xfrm>
            <a:off x="5138818" y="4033382"/>
            <a:ext cx="400832" cy="12526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1969303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1235</Words>
  <Application>Microsoft Office PowerPoint</Application>
  <PresentationFormat>Breitbild</PresentationFormat>
  <Paragraphs>138</Paragraphs>
  <Slides>17</Slides>
  <Notes>15</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17</vt:i4>
      </vt:variant>
    </vt:vector>
  </HeadingPairs>
  <TitlesOfParts>
    <vt:vector size="22" baseType="lpstr">
      <vt:lpstr>Arial</vt:lpstr>
      <vt:lpstr>bundessansregular</vt:lpstr>
      <vt:lpstr>Calibri</vt:lpstr>
      <vt:lpstr>Calibri Light</vt:lpstr>
      <vt:lpstr>Office</vt:lpstr>
      <vt:lpstr>Umgang mit ChatGPT</vt:lpstr>
      <vt:lpstr>Was ist ChatGPT? </vt:lpstr>
      <vt:lpstr> Wie lässt sich von Lernenden einsetzen?  </vt:lpstr>
      <vt:lpstr>Paraphrasieren </vt:lpstr>
      <vt:lpstr>Korrektur lesen </vt:lpstr>
      <vt:lpstr> Wort-wiederholungen finden lassen  </vt:lpstr>
      <vt:lpstr>Synonyme </vt:lpstr>
      <vt:lpstr> Sprachstil variieren </vt:lpstr>
      <vt:lpstr>Texte übersetzen lassen </vt:lpstr>
      <vt:lpstr>E-Mails schreiben lassen </vt:lpstr>
      <vt:lpstr>Inspirieren lassen </vt:lpstr>
      <vt:lpstr>Informationen zu einem Fachthema mit Quellenangaben</vt:lpstr>
      <vt:lpstr>Für eine Klausur abfragen lassen</vt:lpstr>
      <vt:lpstr>Komplexe Themen in einfachen Worten erklären lassen</vt:lpstr>
      <vt:lpstr> Worauf ist zu achten?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Stefan Westerholt</dc:creator>
  <cp:lastModifiedBy>Stefan Westerholt</cp:lastModifiedBy>
  <cp:revision>28</cp:revision>
  <dcterms:created xsi:type="dcterms:W3CDTF">2021-02-05T11:23:36Z</dcterms:created>
  <dcterms:modified xsi:type="dcterms:W3CDTF">2023-02-27T07:06:50Z</dcterms:modified>
</cp:coreProperties>
</file>