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Westerholt" initials="SW" lastIdx="1" clrIdx="0">
    <p:extLst>
      <p:ext uri="{19B8F6BF-5375-455C-9EA6-DF929625EA0E}">
        <p15:presenceInfo xmlns:p15="http://schemas.microsoft.com/office/powerpoint/2012/main" userId="Stefan Westerho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9370" autoAdjust="0"/>
  </p:normalViewPr>
  <p:slideViewPr>
    <p:cSldViewPr snapToGrid="0">
      <p:cViewPr varScale="1">
        <p:scale>
          <a:sx n="77" d="100"/>
          <a:sy n="77" d="100"/>
        </p:scale>
        <p:origin x="18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36758-8DD4-478C-A122-EA9135B5331B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1BD00-E5F8-4E7B-913E-35D7B067A5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00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1BD00-E5F8-4E7B-913E-35D7B067A59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311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1BD00-E5F8-4E7B-913E-35D7B067A59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05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1BD00-E5F8-4E7B-913E-35D7B067A59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96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https://www.br.de/nachrichten/wissen/fake-news-und-verschwoerungstheorien-wie-erkenne-ich-eine-serioese-quelle,SOcEaJz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Das Video zu diesem Artikel: https://www.youtube.com/watch?v=REKrqEUmo_0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1BD00-E5F8-4E7B-913E-35D7B067A59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029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1BD00-E5F8-4E7B-913E-35D7B067A59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097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A42F5-0C1F-43D4-80DB-3875421CC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2ED848-3F0B-45E0-A430-D71D1E156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67466-E848-457E-974B-F935CD26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7A653-80C3-497E-BA17-28403093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FF036-1B2D-42DF-84E5-BB9E691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69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41E91-E0E0-4C0F-B46B-52913A86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71ABFE-065C-4ED0-9A3C-5F1A819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D0098-B586-4998-BE80-A622A9C0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81CA3-D56A-4B89-B4AE-0C9EC11C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142551-B183-4801-AD9F-F287FDF5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29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3C49C23-CE5D-46A5-812A-80AD16042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8E7113-E00D-4514-A421-6341E8EDB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32870C-A53B-4CB9-8183-8B30194C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6E9045-D41A-4EE8-B12D-A99F5F26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36FE97-BF94-40C7-AB11-CC7D1A1E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25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814FD-F675-44D5-813F-D5B4DE78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A0F5B7-5EBE-4F4C-937D-7321946F3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2B95A6-F6D9-4B18-880E-288C61A65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7DFB17-EDD2-4F07-B156-ADE66016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A0D64-1015-4D41-908F-D0790C16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8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643C8-5F55-4B1B-8E94-5E956FC2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FD613F-5856-4FA1-BCD9-6927703EF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E97928-72E2-4041-9EAE-08659083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FE0CD-7649-4889-9EBE-9733D442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EDC984-9390-43D6-A2A7-BB2C7788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63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80E7D-72D5-4417-A09D-DC2D5BD86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BB657A-0A40-43F5-84A7-1B9F1B6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7B51C2-F8D1-4B7C-8977-76FE3565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845751-3B93-4A18-A16B-CBBCDF51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D6539C-ACA5-4B82-B11E-045CC7A0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DDBCAF-5B07-4793-A9A3-BF3D253D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63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3B1FD-A5D2-4691-BE58-0B9D49DF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B047AA-C8CF-4FB0-9E92-1D3693463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664B69-AC00-431A-B761-F736BC461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0727B9B-BB20-4D7D-9AD7-B60B22861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512E8A-5461-41D1-926B-872575AD9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CF4F1C-7C3F-4C3C-B473-28D001A9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06EF49-009D-4E91-BE29-5E3333F0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D5576F-75A3-40A6-81FE-4782F6AF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9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D31D3-8B66-4109-98A0-CBDA3BB9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596E77C-9097-412E-AD2E-E876CCE8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A21294-63F4-4DB1-BDB2-CE5EE4DF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76DB75-C843-449E-939D-2ADD9AE2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62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DCCE51-0065-4E9F-B05A-B8C37677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621947-F942-4FA5-BE54-CE0C9250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A23B51-E16A-43D8-8113-973D5EAE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96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73BE2-A77D-42E6-9204-F6E01C05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65F27-CB35-4E2A-8260-A67BB018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DFACF7-4D42-40B4-A5DF-E329915DA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0E2E0B-C0EC-4947-9D6F-E0E6DF77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BD53B3-2DAB-4C9B-BC9D-B43C9650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A4F1EC-D2CA-4FCE-8403-B5E32C12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19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FE45D-3511-420E-AC22-D0C22805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E23E85-FF83-4591-9B3B-A1CD7B90D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60B933-1267-432F-9AE6-6889C6EC4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FF4DA3-8F21-4A4A-96EE-F9A56746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02D2-ADA0-4BB6-B1EC-76554799FD93}" type="datetimeFigureOut">
              <a:rPr lang="de-DE" smtClean="0"/>
              <a:t>02.02.2023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2D0C66-9CC4-4220-88D3-C06FB704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Den Pflegeberuf im Kontext der Technisierung                          </a:t>
            </a:r>
          </a:p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 und Digitalisierung kritisch reflektieren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8B1C22-97EB-46AA-B2D1-A0BE11F8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81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5C7274-C149-4A9D-AF94-AA54DD50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209A5C-D8EE-4F12-959D-74B1441BD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515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3E2CC5-FE91-45C9-A186-CF48C292C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903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02D2-ADA0-4BB6-B1EC-76554799FD93}" type="datetimeFigureOut">
              <a:rPr lang="de-DE" smtClean="0"/>
              <a:t>02.02.2023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51FE03-43F8-4356-8A5B-FFB68A535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Digitalisierung in der Pflege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654DBB-5B63-4DFE-B7B3-931F8888A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1854" y="6356350"/>
            <a:ext cx="671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AE799-4344-4D43-908A-A22A5F6B44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01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k.bund.de/DE/Das-BBK/Zivilschutz/Wo-erhalten-Sie-weitere-Infos/Serioese-Quellen-erkennen/serioese-quellen-erkennen.html#:~:text=Seri%C3%B6se%20Quellen%20erkennen%20Sie%20zum,Informationen%20in%20mehreren%20seri%C3%B6sen%20Medien%3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.de/nachrichten/wissen/fake-news-und-verschwoerungstheorien-wie-erkenne-ich-eine-serioese-quelle,SOcEaJ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D1BB6FD-9EC9-ECDA-3060-AC32A500F0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1039" b="481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6C7253-0283-4D15-A621-F33048DB3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de-DE" sz="6000" dirty="0"/>
              <a:t>Quellenarbeit</a:t>
            </a:r>
            <a:br>
              <a:rPr lang="de-DE" sz="6000" dirty="0"/>
            </a:br>
            <a:r>
              <a:rPr lang="de-DE" sz="3000" dirty="0"/>
              <a:t>Grundlegende Regeln zum Erkennen von seriösen Quellen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27A37D-637A-4E85-A277-42A6F4D88EE9}"/>
              </a:ext>
            </a:extLst>
          </p:cNvPr>
          <p:cNvSpPr txBox="1"/>
          <p:nvPr/>
        </p:nvSpPr>
        <p:spPr>
          <a:xfrm>
            <a:off x="4143375" y="5116745"/>
            <a:ext cx="9144000" cy="109839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spcAft>
                <a:spcPts val="600"/>
              </a:spcAft>
            </a:pPr>
            <a:r>
              <a:rPr lang="de-DE" dirty="0">
                <a:solidFill>
                  <a:srgbClr val="FFFFFF"/>
                </a:solidFill>
              </a:rPr>
              <a:t>Workshop: Digitalisierung in der Pflege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9919F73-8F9E-423A-A947-B11DF55B8FBB}"/>
              </a:ext>
            </a:extLst>
          </p:cNvPr>
          <p:cNvSpPr txBox="1"/>
          <p:nvPr/>
        </p:nvSpPr>
        <p:spPr>
          <a:xfrm>
            <a:off x="795130" y="5123793"/>
            <a:ext cx="2926080" cy="1096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4850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460C67-1825-4C2E-891F-D42D726E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020" y="1631195"/>
            <a:ext cx="3210854" cy="4114800"/>
          </a:xfrm>
        </p:spPr>
        <p:txBody>
          <a:bodyPr>
            <a:normAutofit/>
          </a:bodyPr>
          <a:lstStyle/>
          <a:p>
            <a:pPr algn="r"/>
            <a:r>
              <a:rPr lang="de-DE" sz="3400" dirty="0">
                <a:solidFill>
                  <a:schemeClr val="accent5">
                    <a:lumMod val="75000"/>
                  </a:schemeClr>
                </a:solidFill>
              </a:rPr>
              <a:t>Warum Quellenarbeit?</a:t>
            </a:r>
            <a:br>
              <a:rPr lang="de-DE" sz="3400" dirty="0">
                <a:solidFill>
                  <a:schemeClr val="accent5">
                    <a:lumMod val="75000"/>
                  </a:schemeClr>
                </a:solidFill>
              </a:rPr>
            </a:br>
            <a:endParaRPr lang="de-DE" sz="3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168614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44C493-2DC0-4B49-BA83-7A18B1AC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1755" y="1564219"/>
            <a:ext cx="5872185" cy="4114800"/>
          </a:xfrm>
        </p:spPr>
        <p:txBody>
          <a:bodyPr anchor="ctr">
            <a:normAutofit/>
          </a:bodyPr>
          <a:lstStyle/>
          <a:p>
            <a:r>
              <a:rPr lang="de-DE" sz="2000" dirty="0"/>
              <a:t>Belege machen deutlich, woher bestimmte Aussagen kommen</a:t>
            </a:r>
          </a:p>
          <a:p>
            <a:r>
              <a:rPr lang="de-DE" sz="2000" dirty="0"/>
              <a:t>Daher sollen die Quellenangaben möglichst genau sein, indem Autorenschaft, Jahr der Veröffentlichung und Seitenzahl angegeben wird</a:t>
            </a:r>
          </a:p>
          <a:p>
            <a:r>
              <a:rPr lang="de-DE" sz="2000" dirty="0"/>
              <a:t>Zudem soll so sichtbar gemacht werden, welche Erkenntnisse von einem selbst stammen und an welchen Stellen fremdes Gedankengut übernommen wurde</a:t>
            </a:r>
          </a:p>
        </p:txBody>
      </p:sp>
    </p:spTree>
    <p:extLst>
      <p:ext uri="{BB962C8B-B14F-4D97-AF65-F5344CB8AC3E}">
        <p14:creationId xmlns:p14="http://schemas.microsoft.com/office/powerpoint/2010/main" val="158069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23D235-EDE6-636A-A6CA-A59F833B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0" y="1369938"/>
            <a:ext cx="3210854" cy="4114800"/>
          </a:xfrm>
        </p:spPr>
        <p:txBody>
          <a:bodyPr>
            <a:normAutofit/>
          </a:bodyPr>
          <a:lstStyle/>
          <a:p>
            <a:pPr algn="r"/>
            <a:r>
              <a:rPr lang="de-DE" sz="3400" dirty="0">
                <a:solidFill>
                  <a:schemeClr val="accent5">
                    <a:lumMod val="75000"/>
                  </a:schemeClr>
                </a:solidFill>
              </a:rPr>
              <a:t>Was ist eine seriöse Quelle?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168614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3C5074-328F-E686-39D4-E8C9B7D9E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707" y="1412093"/>
            <a:ext cx="5872185" cy="4114800"/>
          </a:xfrm>
        </p:spPr>
        <p:txBody>
          <a:bodyPr anchor="ctr">
            <a:normAutofit/>
          </a:bodyPr>
          <a:lstStyle/>
          <a:p>
            <a:r>
              <a:rPr lang="de-DE" sz="2000" dirty="0"/>
              <a:t>Zu den seriösen Quellen gelten Monographien (also ein abgeschlossenes Werk zu einem bestimmten Thema), Fachzeitschriften, Sammelbände und sog. „graue Literatur“</a:t>
            </a:r>
          </a:p>
          <a:p>
            <a:r>
              <a:rPr lang="de-DE" sz="2000" dirty="0"/>
              <a:t>„Graue Literatur“ ist solche, die nicht über einen Verlag veröffentlicht wurde, aber dennoch im Internet und in Bibliotheken zu finden ist</a:t>
            </a:r>
          </a:p>
          <a:p>
            <a:r>
              <a:rPr lang="de-DE" sz="2000" dirty="0"/>
              <a:t>Dazu zählen: Tagungsbände, Dissertationen und Habilitationen, Präsentationen, Lehrmaterialien</a:t>
            </a:r>
          </a:p>
          <a:p>
            <a:r>
              <a:rPr lang="de-DE" sz="2000" dirty="0"/>
              <a:t>Außerdem können Zeitungsartikel als Quelle dienen – allerdings in der Regel nicht, um Aussagen zu belegen, da sie in der Regel nicht den wissenschaftlichen Standards entsprechen</a:t>
            </a:r>
          </a:p>
        </p:txBody>
      </p:sp>
    </p:spTree>
    <p:extLst>
      <p:ext uri="{BB962C8B-B14F-4D97-AF65-F5344CB8AC3E}">
        <p14:creationId xmlns:p14="http://schemas.microsoft.com/office/powerpoint/2010/main" val="116089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460C67-1825-4C2E-891F-D42D726E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de-DE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Woran erkenne ich eine seriöse Quelle?</a:t>
            </a:r>
            <a:endParaRPr lang="en-US" sz="3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44C493-2DC0-4B49-BA83-7A18B1AC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8" y="930847"/>
            <a:ext cx="6250940" cy="49309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z="2000" dirty="0"/>
              <a:t>Das Bundesamt für Bevölkerungsschutz und Katastrophenhilfe schlägt vor, folgende Fragen an die Quelle zu richten (</a:t>
            </a:r>
            <a:r>
              <a:rPr lang="de-DE" sz="2000" dirty="0">
                <a:hlinkClick r:id="rId3"/>
              </a:rPr>
              <a:t>Das BBK - Seriöse Quellen erkennen - BBK (bund.de)</a:t>
            </a:r>
            <a:r>
              <a:rPr lang="de-DE" sz="2000" dirty="0"/>
              <a:t>):</a:t>
            </a:r>
          </a:p>
          <a:p>
            <a:pPr lvl="1">
              <a:buFont typeface="+mj-lt"/>
              <a:buAutoNum type="arabicPeriod"/>
            </a:pPr>
            <a:r>
              <a:rPr lang="de-DE" sz="2000" b="0" i="0" dirty="0">
                <a:effectLst/>
              </a:rPr>
              <a:t>„Wer ist der Herausgeber?</a:t>
            </a:r>
          </a:p>
          <a:p>
            <a:pPr lvl="1">
              <a:buFont typeface="+mj-lt"/>
              <a:buAutoNum type="arabicPeriod"/>
            </a:pPr>
            <a:r>
              <a:rPr lang="de-DE" sz="2000" b="0" i="0" dirty="0">
                <a:effectLst/>
              </a:rPr>
              <a:t>Ist der Text objektiv oder subjektiv geschrieben?</a:t>
            </a:r>
          </a:p>
          <a:p>
            <a:pPr lvl="1">
              <a:buFont typeface="+mj-lt"/>
              <a:buAutoNum type="arabicPeriod"/>
            </a:pPr>
            <a:r>
              <a:rPr lang="de-DE" sz="2000" b="0" i="0" dirty="0">
                <a:effectLst/>
              </a:rPr>
              <a:t>Finden Sie die Informationen in mehreren seriösen Medien?</a:t>
            </a:r>
          </a:p>
          <a:p>
            <a:pPr lvl="1">
              <a:buFont typeface="+mj-lt"/>
              <a:buAutoNum type="arabicPeriod"/>
            </a:pPr>
            <a:r>
              <a:rPr lang="de-DE" sz="2000" b="0" i="0" dirty="0">
                <a:effectLst/>
              </a:rPr>
              <a:t>Gibt es Quellenangaben und können Sie diese überprüfen?“</a:t>
            </a:r>
          </a:p>
          <a:p>
            <a:r>
              <a:rPr lang="de-DE" sz="2000" dirty="0"/>
              <a:t>Zum Beispiel sind viele Inhalte auf </a:t>
            </a:r>
            <a:r>
              <a:rPr lang="de-DE" sz="2000" dirty="0" err="1"/>
              <a:t>Social</a:t>
            </a:r>
            <a:r>
              <a:rPr lang="de-DE" sz="2000" dirty="0"/>
              <a:t> Media Plattformen unseriös, da sie nicht mit Quellen belegt werden, sehr subjektiv, oft von Einzelpersonen verfasst und schwer zu überprüfen sind.</a:t>
            </a:r>
          </a:p>
        </p:txBody>
      </p:sp>
    </p:spTree>
    <p:extLst>
      <p:ext uri="{BB962C8B-B14F-4D97-AF65-F5344CB8AC3E}">
        <p14:creationId xmlns:p14="http://schemas.microsoft.com/office/powerpoint/2010/main" val="86959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460C67-1825-4C2E-891F-D42D726E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de-DE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Woran erkenne ich eine seriöse Quelle?</a:t>
            </a:r>
            <a:endParaRPr lang="en-US" sz="3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44C493-2DC0-4B49-BA83-7A18B1AC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8" y="101854"/>
            <a:ext cx="6250940" cy="2304627"/>
          </a:xfrm>
        </p:spPr>
        <p:txBody>
          <a:bodyPr vert="horz" lIns="91440" tIns="45720" rIns="91440" bIns="45720" rtlCol="0" anchor="b">
            <a:noAutofit/>
          </a:bodyPr>
          <a:lstStyle/>
          <a:p>
            <a:endParaRPr lang="en-US" sz="2000" dirty="0">
              <a:latin typeface="bundessansregular"/>
            </a:endParaRPr>
          </a:p>
          <a:p>
            <a:pPr marL="0" indent="0">
              <a:buNone/>
            </a:pPr>
            <a:r>
              <a:rPr lang="de-DE" sz="2000" dirty="0"/>
              <a:t>Weitere Hinweise hat der Bayerische Rundfunk zusammengestellt: </a:t>
            </a:r>
            <a:r>
              <a:rPr lang="de-DE" sz="2000" dirty="0">
                <a:hlinkClick r:id="rId3"/>
              </a:rPr>
              <a:t>Wie erkenne ich eine seriöse Quelle? | BR24</a:t>
            </a:r>
            <a:endParaRPr lang="de-DE" sz="2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D660489-2A95-F100-8C4D-22EED8425D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634" y="2920049"/>
            <a:ext cx="2070732" cy="207073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A5D1AE5-8A6E-9BA9-09FB-8FB7478381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896" y="2920049"/>
            <a:ext cx="2113701" cy="211370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D627813-CF4C-2827-81AE-75E97AACD2B0}"/>
              </a:ext>
            </a:extLst>
          </p:cNvPr>
          <p:cNvSpPr txBox="1"/>
          <p:nvPr/>
        </p:nvSpPr>
        <p:spPr>
          <a:xfrm>
            <a:off x="8834046" y="5085567"/>
            <a:ext cx="25792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Video zum Artikel</a:t>
            </a:r>
          </a:p>
        </p:txBody>
      </p:sp>
    </p:spTree>
    <p:extLst>
      <p:ext uri="{BB962C8B-B14F-4D97-AF65-F5344CB8AC3E}">
        <p14:creationId xmlns:p14="http://schemas.microsoft.com/office/powerpoint/2010/main" val="63068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460C67-1825-4C2E-891F-D42D726E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Wie </a:t>
            </a:r>
            <a:r>
              <a:rPr lang="en-US" sz="34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seriös</a:t>
            </a: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chemeClr val="accent1"/>
                </a:solidFill>
              </a:rPr>
              <a:t>sind</a:t>
            </a:r>
            <a:r>
              <a:rPr lang="en-US" sz="3400" dirty="0">
                <a:solidFill>
                  <a:schemeClr val="accent1"/>
                </a:solidFill>
              </a:rPr>
              <a:t> </a:t>
            </a:r>
            <a:r>
              <a:rPr lang="en-US" sz="3400" dirty="0" err="1">
                <a:solidFill>
                  <a:schemeClr val="accent1"/>
                </a:solidFill>
              </a:rPr>
              <a:t>diese</a:t>
            </a:r>
            <a:r>
              <a:rPr lang="en-US" sz="3400" dirty="0">
                <a:solidFill>
                  <a:schemeClr val="accent1"/>
                </a:solidFill>
              </a:rPr>
              <a:t> </a:t>
            </a:r>
            <a:r>
              <a:rPr lang="en-US" sz="3400" dirty="0" err="1">
                <a:solidFill>
                  <a:schemeClr val="accent1"/>
                </a:solidFill>
              </a:rPr>
              <a:t>Quellen</a:t>
            </a:r>
            <a:r>
              <a:rPr lang="en-US" sz="3400" dirty="0">
                <a:solidFill>
                  <a:schemeClr val="accent1"/>
                </a:solidFill>
              </a:rPr>
              <a:t>?</a:t>
            </a:r>
            <a:endParaRPr lang="en-US" sz="3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5B53E998-5283-9B9E-80A6-A81DB01EA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948" y="963507"/>
            <a:ext cx="3257773" cy="1537219"/>
          </a:xfr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76DA34E-197E-6B6B-AA92-D603D3CB62DA}"/>
              </a:ext>
            </a:extLst>
          </p:cNvPr>
          <p:cNvSpPr txBox="1"/>
          <p:nvPr/>
        </p:nvSpPr>
        <p:spPr>
          <a:xfrm>
            <a:off x="5202841" y="2581617"/>
            <a:ext cx="32577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https://www.pflege-wissen-online.de/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1A6030D-3ADF-5264-7146-D857697B35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158" y="963507"/>
            <a:ext cx="2059250" cy="205925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F8F8448-4C4F-157E-852A-B3026A9AF34C}"/>
              </a:ext>
            </a:extLst>
          </p:cNvPr>
          <p:cNvSpPr txBox="1"/>
          <p:nvPr/>
        </p:nvSpPr>
        <p:spPr>
          <a:xfrm>
            <a:off x="5125948" y="5742754"/>
            <a:ext cx="34943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https://www.altenpflegeschueler.de/#google_vignette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C0654FE-49C2-DD1D-6A17-303AF3D38A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387" y="4212450"/>
            <a:ext cx="2059250" cy="2059250"/>
          </a:xfrm>
          <a:prstGeom prst="rect">
            <a:avLst/>
          </a:prstGeom>
        </p:spPr>
      </p:pic>
      <p:pic>
        <p:nvPicPr>
          <p:cNvPr id="16" name="Grafik 15" descr="Ein Bild, das Spielzeug enthält.&#10;&#10;Automatisch generierte Beschreibung">
            <a:extLst>
              <a:ext uri="{FF2B5EF4-FFF2-40B4-BE49-F238E27FC236}">
                <a16:creationId xmlns:a16="http://schemas.microsoft.com/office/drawing/2014/main" id="{34A605C3-DBA8-8617-469F-F386E6A905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759" y="3741009"/>
            <a:ext cx="2274785" cy="186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33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Breitbild</PresentationFormat>
  <Paragraphs>34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bundessansregular</vt:lpstr>
      <vt:lpstr>Calibri</vt:lpstr>
      <vt:lpstr>Calibri Light</vt:lpstr>
      <vt:lpstr>Office</vt:lpstr>
      <vt:lpstr>Quellenarbeit Grundlegende Regeln zum Erkennen von seriösen Quellen</vt:lpstr>
      <vt:lpstr>Warum Quellenarbeit? </vt:lpstr>
      <vt:lpstr>Was ist eine seriöse Quelle?</vt:lpstr>
      <vt:lpstr>Woran erkenne ich eine seriöse Quelle?</vt:lpstr>
      <vt:lpstr>Woran erkenne ich eine seriöse Quelle?</vt:lpstr>
      <vt:lpstr>Wie seriös sind diese Quellen?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Westerholt</dc:creator>
  <cp:lastModifiedBy>Stefan Westerholt</cp:lastModifiedBy>
  <cp:revision>32</cp:revision>
  <dcterms:created xsi:type="dcterms:W3CDTF">2021-02-05T11:23:36Z</dcterms:created>
  <dcterms:modified xsi:type="dcterms:W3CDTF">2023-02-02T15:18:59Z</dcterms:modified>
</cp:coreProperties>
</file>