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4" r:id="rId4"/>
    <p:sldId id="258" r:id="rId5"/>
    <p:sldId id="262" r:id="rId6"/>
    <p:sldId id="263" r:id="rId7"/>
    <p:sldId id="266" r:id="rId8"/>
    <p:sldId id="268"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fan Westerholt" initials="SW" lastIdx="1" clrIdx="0">
    <p:extLst>
      <p:ext uri="{19B8F6BF-5375-455C-9EA6-DF929625EA0E}">
        <p15:presenceInfo xmlns:p15="http://schemas.microsoft.com/office/powerpoint/2012/main" userId="Stefan Westerhol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69370" autoAdjust="0"/>
  </p:normalViewPr>
  <p:slideViewPr>
    <p:cSldViewPr snapToGrid="0">
      <p:cViewPr varScale="1">
        <p:scale>
          <a:sx n="44" d="100"/>
          <a:sy n="44" d="100"/>
        </p:scale>
        <p:origin x="144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36758-8DD4-478C-A122-EA9135B5331B}" type="datetimeFigureOut">
              <a:rPr lang="de-DE" smtClean="0"/>
              <a:t>17.01.2023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1BD00-E5F8-4E7B-913E-35D7B067A599}" type="slidenum">
              <a:rPr lang="de-DE" smtClean="0"/>
              <a:t>‹Nr.›</a:t>
            </a:fld>
            <a:endParaRPr lang="de-DE"/>
          </a:p>
        </p:txBody>
      </p:sp>
    </p:spTree>
    <p:extLst>
      <p:ext uri="{BB962C8B-B14F-4D97-AF65-F5344CB8AC3E}">
        <p14:creationId xmlns:p14="http://schemas.microsoft.com/office/powerpoint/2010/main" val="266400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https://www.bundesgesundheitsministerium.de/themen/gesundheitswesen/medizinprodukte/definition-und-wirtschaftliche-bedeutung.html</a:t>
            </a:r>
          </a:p>
          <a:p>
            <a:endParaRPr lang="de-DE" dirty="0"/>
          </a:p>
          <a:p>
            <a:r>
              <a:rPr lang="de-DE" dirty="0"/>
              <a:t>https://www.aps-ev.de/wp-content/uploads/2016/08/APS_Handlungsempfehlungen_2014_WEB_lang.pdf</a:t>
            </a:r>
          </a:p>
          <a:p>
            <a:endParaRPr lang="de-DE" dirty="0"/>
          </a:p>
          <a:p>
            <a:r>
              <a:rPr lang="de-DE"/>
              <a:t>Stand 17.01.2023</a:t>
            </a:r>
            <a:endParaRPr lang="de-DE" dirty="0"/>
          </a:p>
          <a:p>
            <a:endParaRPr lang="de-DE" dirty="0"/>
          </a:p>
        </p:txBody>
      </p:sp>
      <p:sp>
        <p:nvSpPr>
          <p:cNvPr id="4" name="Foliennummernplatzhalter 3"/>
          <p:cNvSpPr>
            <a:spLocks noGrp="1"/>
          </p:cNvSpPr>
          <p:nvPr>
            <p:ph type="sldNum" sz="quarter" idx="5"/>
          </p:nvPr>
        </p:nvSpPr>
        <p:spPr/>
        <p:txBody>
          <a:bodyPr/>
          <a:lstStyle/>
          <a:p>
            <a:fld id="{F431BD00-E5F8-4E7B-913E-35D7B067A599}" type="slidenum">
              <a:rPr lang="de-DE" smtClean="0"/>
              <a:t>8</a:t>
            </a:fld>
            <a:endParaRPr lang="de-DE"/>
          </a:p>
        </p:txBody>
      </p:sp>
    </p:spTree>
    <p:extLst>
      <p:ext uri="{BB962C8B-B14F-4D97-AF65-F5344CB8AC3E}">
        <p14:creationId xmlns:p14="http://schemas.microsoft.com/office/powerpoint/2010/main" val="3368827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EA42F5-0C1F-43D4-80DB-3875421CC18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B2ED848-3F0B-45E0-A430-D71D1E1563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51067466-E848-457E-974B-F935CD266D79}"/>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5" name="Fußzeilenplatzhalter 4">
            <a:extLst>
              <a:ext uri="{FF2B5EF4-FFF2-40B4-BE49-F238E27FC236}">
                <a16:creationId xmlns:a16="http://schemas.microsoft.com/office/drawing/2014/main" id="{58C7A653-80C3-497E-BA17-284030936C77}"/>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p>
        </p:txBody>
      </p:sp>
      <p:sp>
        <p:nvSpPr>
          <p:cNvPr id="6" name="Foliennummernplatzhalter 5">
            <a:extLst>
              <a:ext uri="{FF2B5EF4-FFF2-40B4-BE49-F238E27FC236}">
                <a16:creationId xmlns:a16="http://schemas.microsoft.com/office/drawing/2014/main" id="{81AFF036-1B2D-42DF-84E5-BB9E6916DCEF}"/>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41169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741E91-E0E0-4C0F-B46B-52913A86B6F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471ABFE-065C-4ED0-9A3C-5F1A8191C30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3D0098-B586-4998-BE80-A622A9C0A2D2}"/>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5" name="Fußzeilenplatzhalter 4">
            <a:extLst>
              <a:ext uri="{FF2B5EF4-FFF2-40B4-BE49-F238E27FC236}">
                <a16:creationId xmlns:a16="http://schemas.microsoft.com/office/drawing/2014/main" id="{B3E81CA3-D56A-4B89-B4AE-0C9EC11CD532}"/>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DB142551-B183-4801-AD9F-F287FDF5CE21}"/>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74029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3C49C23-CE5D-46A5-812A-80AD160420D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C8E7113-E00D-4514-A421-6341E8EDB60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E32870C-A53B-4CB9-8183-8B30194CAF11}"/>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5" name="Fußzeilenplatzhalter 4">
            <a:extLst>
              <a:ext uri="{FF2B5EF4-FFF2-40B4-BE49-F238E27FC236}">
                <a16:creationId xmlns:a16="http://schemas.microsoft.com/office/drawing/2014/main" id="{D66E9045-D41A-4EE8-B12D-A99F5F26EC51}"/>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1936FE97-BF94-40C7-AB11-CC7D1A1E1D6C}"/>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237625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2814FD-F675-44D5-813F-D5B4DE78EF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A0F5B7-5EBE-4F4C-937D-7321946F3FF6}"/>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EC2B95A6-F6D9-4B18-880E-288C61A65EB5}"/>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5" name="Fußzeilenplatzhalter 4">
            <a:extLst>
              <a:ext uri="{FF2B5EF4-FFF2-40B4-BE49-F238E27FC236}">
                <a16:creationId xmlns:a16="http://schemas.microsoft.com/office/drawing/2014/main" id="{5D7DFB17-EDD2-4F07-B156-ADE66016E8E3}"/>
              </a:ext>
            </a:extLst>
          </p:cNvPr>
          <p:cNvSpPr>
            <a:spLocks noGrp="1"/>
          </p:cNvSpPr>
          <p:nvPr>
            <p:ph type="ftr" sz="quarter" idx="11"/>
          </p:nvPr>
        </p:nvSpPr>
        <p:spPr/>
        <p:txBody>
          <a:bodyPr/>
          <a:lstStyle>
            <a:lvl1pPr>
              <a:defRPr sz="1200"/>
            </a:lvl1p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p>
        </p:txBody>
      </p:sp>
      <p:sp>
        <p:nvSpPr>
          <p:cNvPr id="6" name="Foliennummernplatzhalter 5">
            <a:extLst>
              <a:ext uri="{FF2B5EF4-FFF2-40B4-BE49-F238E27FC236}">
                <a16:creationId xmlns:a16="http://schemas.microsoft.com/office/drawing/2014/main" id="{AEBA0D64-1015-4D41-908F-D0790C16841C}"/>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73080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B643C8-5F55-4B1B-8E94-5E956FC27D7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1FD613F-5856-4FA1-BCD9-6927703EF6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7E97928-72E2-4041-9EAE-08659083058E}"/>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5" name="Fußzeilenplatzhalter 4">
            <a:extLst>
              <a:ext uri="{FF2B5EF4-FFF2-40B4-BE49-F238E27FC236}">
                <a16:creationId xmlns:a16="http://schemas.microsoft.com/office/drawing/2014/main" id="{E84FE0CD-7649-4889-9EBE-9733D442C030}"/>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6" name="Foliennummernplatzhalter 5">
            <a:extLst>
              <a:ext uri="{FF2B5EF4-FFF2-40B4-BE49-F238E27FC236}">
                <a16:creationId xmlns:a16="http://schemas.microsoft.com/office/drawing/2014/main" id="{F1EDC984-9390-43D6-A2A7-BB2C77884E10}"/>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02063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80E7D-72D5-4417-A09D-DC2D5BD867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2BB657A-0A40-43F5-84A7-1B9F1B61838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E7B51C2-F8D1-4B7C-8977-76FE35658E8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2845751-3B93-4A18-A16B-CBBCDF515153}"/>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6" name="Fußzeilenplatzhalter 5">
            <a:extLst>
              <a:ext uri="{FF2B5EF4-FFF2-40B4-BE49-F238E27FC236}">
                <a16:creationId xmlns:a16="http://schemas.microsoft.com/office/drawing/2014/main" id="{0CD6539C-ACA5-4B82-B11E-045CC7A054E3}"/>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5CDDBCAF-5B07-4793-A9A3-BF3D253D08C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560638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53B1FD-A5D2-4691-BE58-0B9D49DF912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5B047AA-C8CF-4FB0-9E92-1D3693463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0664B69-AC00-431A-B761-F736BC46110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0727B9B-BB20-4D7D-9AD7-B60B22861F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512E8A-5461-41D1-926B-872575AD964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BCF4F1C-7C3F-4C3C-B473-28D001A9A983}"/>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8" name="Fußzeilenplatzhalter 7">
            <a:extLst>
              <a:ext uri="{FF2B5EF4-FFF2-40B4-BE49-F238E27FC236}">
                <a16:creationId xmlns:a16="http://schemas.microsoft.com/office/drawing/2014/main" id="{3106EF49-009D-4E91-BE29-5E3333F01302}"/>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9" name="Foliennummernplatzhalter 8">
            <a:extLst>
              <a:ext uri="{FF2B5EF4-FFF2-40B4-BE49-F238E27FC236}">
                <a16:creationId xmlns:a16="http://schemas.microsoft.com/office/drawing/2014/main" id="{B0D5576F-75A3-40A6-81FE-4782F6AF3141}"/>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59898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FD31D3-8B66-4109-98A0-CBDA3BB9701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596E77C-9097-412E-AD2E-E876CCE8B393}"/>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4" name="Fußzeilenplatzhalter 3">
            <a:extLst>
              <a:ext uri="{FF2B5EF4-FFF2-40B4-BE49-F238E27FC236}">
                <a16:creationId xmlns:a16="http://schemas.microsoft.com/office/drawing/2014/main" id="{ACA21294-63F4-4DB1-BDB2-CE5EE4DF1F0B}"/>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5" name="Foliennummernplatzhalter 4">
            <a:extLst>
              <a:ext uri="{FF2B5EF4-FFF2-40B4-BE49-F238E27FC236}">
                <a16:creationId xmlns:a16="http://schemas.microsoft.com/office/drawing/2014/main" id="{2376DB75-C843-449E-939D-2ADD9AE2945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1270621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EDCCE51-0065-4E9F-B05A-B8C37677A8E6}"/>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3" name="Fußzeilenplatzhalter 2">
            <a:extLst>
              <a:ext uri="{FF2B5EF4-FFF2-40B4-BE49-F238E27FC236}">
                <a16:creationId xmlns:a16="http://schemas.microsoft.com/office/drawing/2014/main" id="{CD621947-F942-4FA5-BE54-CE0C92505D41}"/>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4" name="Foliennummernplatzhalter 3">
            <a:extLst>
              <a:ext uri="{FF2B5EF4-FFF2-40B4-BE49-F238E27FC236}">
                <a16:creationId xmlns:a16="http://schemas.microsoft.com/office/drawing/2014/main" id="{A4A23B51-E16A-43D8-8113-973D5EAE70EE}"/>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982964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E73BE2-A77D-42E6-9204-F6E01C05E6A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8065F27-CB35-4E2A-8260-A67BB018DE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CDFACF7-4D42-40B4-A5DF-E329915DA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C0E2E0B-C0EC-4947-9D6F-E0E6DF772E21}"/>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6" name="Fußzeilenplatzhalter 5">
            <a:extLst>
              <a:ext uri="{FF2B5EF4-FFF2-40B4-BE49-F238E27FC236}">
                <a16:creationId xmlns:a16="http://schemas.microsoft.com/office/drawing/2014/main" id="{9DBD53B3-2DAB-4C9B-BC9D-B43C9650686B}"/>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92A4F1EC-D2CA-4FCE-8403-B5E32C121237}"/>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391219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FE45D-3511-420E-AC22-D0C22805EEF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5E23E85-FF83-4591-9B3B-A1CD7B90D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260B933-1267-432F-9AE6-6889C6EC4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7FF4DA3-8F21-4A4A-96EE-F9A56746DFDD}"/>
              </a:ext>
            </a:extLst>
          </p:cNvPr>
          <p:cNvSpPr>
            <a:spLocks noGrp="1"/>
          </p:cNvSpPr>
          <p:nvPr>
            <p:ph type="dt" sz="half" idx="10"/>
          </p:nvPr>
        </p:nvSpPr>
        <p:spPr/>
        <p:txBody>
          <a:bodyPr/>
          <a:lstStyle/>
          <a:p>
            <a:fld id="{452F02D2-ADA0-4BB6-B1EC-76554799FD93}" type="datetimeFigureOut">
              <a:rPr lang="de-DE" smtClean="0"/>
              <a:t>17.01.2023</a:t>
            </a:fld>
            <a:endParaRPr lang="de-DE"/>
          </a:p>
        </p:txBody>
      </p:sp>
      <p:sp>
        <p:nvSpPr>
          <p:cNvPr id="6" name="Fußzeilenplatzhalter 5">
            <a:extLst>
              <a:ext uri="{FF2B5EF4-FFF2-40B4-BE49-F238E27FC236}">
                <a16:creationId xmlns:a16="http://schemas.microsoft.com/office/drawing/2014/main" id="{6D2D0C66-9CC4-4220-88D3-C06FB7047620}"/>
              </a:ext>
            </a:extLst>
          </p:cNvPr>
          <p:cNvSpPr>
            <a:spLocks noGrp="1"/>
          </p:cNvSpPr>
          <p:nvPr>
            <p:ph type="ftr" sz="quarter" idx="11"/>
          </p:nvPr>
        </p:nvSpPr>
        <p:spPr/>
        <p:txBody>
          <a:bodyPr/>
          <a:lstStyle/>
          <a:p>
            <a:r>
              <a:rPr lang="de-DE" dirty="0">
                <a:ea typeface="Calibri" panose="020F0502020204030204" pitchFamily="34" charset="0"/>
                <a:cs typeface="Times New Roman" panose="02020603050405020304" pitchFamily="18" charset="0"/>
              </a:rPr>
              <a:t>Den Pflegeberuf im Kontext der Technisierung                          </a:t>
            </a:r>
          </a:p>
          <a:p>
            <a:r>
              <a:rPr lang="de-DE" dirty="0">
                <a:ea typeface="Calibri" panose="020F0502020204030204" pitchFamily="34" charset="0"/>
                <a:cs typeface="Times New Roman" panose="02020603050405020304" pitchFamily="18" charset="0"/>
              </a:rPr>
              <a:t>  und Digitalisierung kritisch reflektieren</a:t>
            </a:r>
            <a:endParaRPr lang="de-DE" dirty="0"/>
          </a:p>
        </p:txBody>
      </p:sp>
      <p:sp>
        <p:nvSpPr>
          <p:cNvPr id="7" name="Foliennummernplatzhalter 6">
            <a:extLst>
              <a:ext uri="{FF2B5EF4-FFF2-40B4-BE49-F238E27FC236}">
                <a16:creationId xmlns:a16="http://schemas.microsoft.com/office/drawing/2014/main" id="{978B1C22-97EB-46AA-B2D1-A0BE11F87379}"/>
              </a:ext>
            </a:extLst>
          </p:cNvPr>
          <p:cNvSpPr>
            <a:spLocks noGrp="1"/>
          </p:cNvSpPr>
          <p:nvPr>
            <p:ph type="sldNum" sz="quarter" idx="12"/>
          </p:nvPr>
        </p:nvSpPr>
        <p:spPr/>
        <p:txBody>
          <a:bodyPr/>
          <a:lstStyle/>
          <a:p>
            <a:fld id="{63EAE799-4344-4D43-908A-A22A5F6B446D}" type="slidenum">
              <a:rPr lang="de-DE" smtClean="0"/>
              <a:t>‹Nr.›</a:t>
            </a:fld>
            <a:endParaRPr lang="de-DE"/>
          </a:p>
        </p:txBody>
      </p:sp>
    </p:spTree>
    <p:extLst>
      <p:ext uri="{BB962C8B-B14F-4D97-AF65-F5344CB8AC3E}">
        <p14:creationId xmlns:p14="http://schemas.microsoft.com/office/powerpoint/2010/main" val="65881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A5C7274-C149-4A9D-AF94-AA54DD501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D209A5C-D8EE-4F12-959D-74B1441BD97D}"/>
              </a:ext>
            </a:extLst>
          </p:cNvPr>
          <p:cNvSpPr>
            <a:spLocks noGrp="1"/>
          </p:cNvSpPr>
          <p:nvPr>
            <p:ph type="body" idx="1"/>
          </p:nvPr>
        </p:nvSpPr>
        <p:spPr>
          <a:xfrm>
            <a:off x="838200" y="185150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4A3E2CC5-FE91-45C9-A186-CF48C292C921}"/>
              </a:ext>
            </a:extLst>
          </p:cNvPr>
          <p:cNvSpPr>
            <a:spLocks noGrp="1"/>
          </p:cNvSpPr>
          <p:nvPr>
            <p:ph type="dt" sz="half" idx="2"/>
          </p:nvPr>
        </p:nvSpPr>
        <p:spPr>
          <a:xfrm>
            <a:off x="838200" y="6356350"/>
            <a:ext cx="109035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2F02D2-ADA0-4BB6-B1EC-76554799FD93}" type="datetimeFigureOut">
              <a:rPr lang="de-DE" smtClean="0"/>
              <a:t>17.01.2023</a:t>
            </a:fld>
            <a:endParaRPr lang="de-DE" dirty="0"/>
          </a:p>
        </p:txBody>
      </p:sp>
      <p:sp>
        <p:nvSpPr>
          <p:cNvPr id="5" name="Fußzeilenplatzhalter 4">
            <a:extLst>
              <a:ext uri="{FF2B5EF4-FFF2-40B4-BE49-F238E27FC236}">
                <a16:creationId xmlns:a16="http://schemas.microsoft.com/office/drawing/2014/main" id="{0551FE03-43F8-4356-8A5B-FFB68A535B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ea typeface="Calibri" panose="020F0502020204030204" pitchFamily="34" charset="0"/>
                <a:cs typeface="Times New Roman" panose="02020603050405020304" pitchFamily="18" charset="0"/>
              </a:rPr>
              <a:t>Digitalisierung in der Pflege</a:t>
            </a:r>
          </a:p>
        </p:txBody>
      </p:sp>
      <p:sp>
        <p:nvSpPr>
          <p:cNvPr id="6" name="Foliennummernplatzhalter 5">
            <a:extLst>
              <a:ext uri="{FF2B5EF4-FFF2-40B4-BE49-F238E27FC236}">
                <a16:creationId xmlns:a16="http://schemas.microsoft.com/office/drawing/2014/main" id="{16654DBB-5B63-4DFE-B7B3-931F8888AE2A}"/>
              </a:ext>
            </a:extLst>
          </p:cNvPr>
          <p:cNvSpPr>
            <a:spLocks noGrp="1"/>
          </p:cNvSpPr>
          <p:nvPr>
            <p:ph type="sldNum" sz="quarter" idx="4"/>
          </p:nvPr>
        </p:nvSpPr>
        <p:spPr>
          <a:xfrm>
            <a:off x="10681854" y="6356350"/>
            <a:ext cx="67194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AE799-4344-4D43-908A-A22A5F6B446D}" type="slidenum">
              <a:rPr lang="de-DE" smtClean="0"/>
              <a:t>‹Nr.›</a:t>
            </a:fld>
            <a:endParaRPr lang="de-DE"/>
          </a:p>
        </p:txBody>
      </p:sp>
    </p:spTree>
    <p:extLst>
      <p:ext uri="{BB962C8B-B14F-4D97-AF65-F5344CB8AC3E}">
        <p14:creationId xmlns:p14="http://schemas.microsoft.com/office/powerpoint/2010/main" val="2757017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bundesgesundheitsministerium.de/leistungen-der-pflege/pflegehilfsmittel.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undesgesundheitsministerium.de/leistungen-der-pflege/pflegehilfsmittel.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DD1BB6FD-9EC9-ECDA-3060-AC32A500F027}"/>
              </a:ext>
            </a:extLst>
          </p:cNvPr>
          <p:cNvPicPr>
            <a:picLocks noChangeAspect="1"/>
          </p:cNvPicPr>
          <p:nvPr/>
        </p:nvPicPr>
        <p:blipFill rotWithShape="1">
          <a:blip r:embed="rId2">
            <a:alphaModFix amt="50000"/>
          </a:blip>
          <a:srcRect t="1039" b="4819"/>
          <a:stretch/>
        </p:blipFill>
        <p:spPr>
          <a:xfrm>
            <a:off x="20" y="1"/>
            <a:ext cx="12191980" cy="6857999"/>
          </a:xfrm>
          <a:prstGeom prst="rect">
            <a:avLst/>
          </a:prstGeom>
        </p:spPr>
      </p:pic>
      <p:sp>
        <p:nvSpPr>
          <p:cNvPr id="2" name="Titel 1">
            <a:extLst>
              <a:ext uri="{FF2B5EF4-FFF2-40B4-BE49-F238E27FC236}">
                <a16:creationId xmlns:a16="http://schemas.microsoft.com/office/drawing/2014/main" id="{496C7253-0283-4D15-A621-F33048DB3592}"/>
              </a:ext>
            </a:extLst>
          </p:cNvPr>
          <p:cNvSpPr>
            <a:spLocks noGrp="1"/>
          </p:cNvSpPr>
          <p:nvPr>
            <p:ph type="ctrTitle"/>
          </p:nvPr>
        </p:nvSpPr>
        <p:spPr>
          <a:xfrm>
            <a:off x="1524000" y="1122362"/>
            <a:ext cx="9144000" cy="2900518"/>
          </a:xfrm>
        </p:spPr>
        <p:txBody>
          <a:bodyPr>
            <a:normAutofit/>
          </a:bodyPr>
          <a:lstStyle/>
          <a:p>
            <a:r>
              <a:rPr lang="de-DE" dirty="0">
                <a:solidFill>
                  <a:srgbClr val="FFFFFF"/>
                </a:solidFill>
              </a:rPr>
              <a:t>Pflegerische Hilfsmittel und Pflegetechnik</a:t>
            </a:r>
          </a:p>
        </p:txBody>
      </p:sp>
      <p:sp>
        <p:nvSpPr>
          <p:cNvPr id="4" name="Textfeld 3">
            <a:extLst>
              <a:ext uri="{FF2B5EF4-FFF2-40B4-BE49-F238E27FC236}">
                <a16:creationId xmlns:a16="http://schemas.microsoft.com/office/drawing/2014/main" id="{5827A37D-637A-4E85-A277-42A6F4D88EE9}"/>
              </a:ext>
            </a:extLst>
          </p:cNvPr>
          <p:cNvSpPr txBox="1"/>
          <p:nvPr/>
        </p:nvSpPr>
        <p:spPr>
          <a:xfrm>
            <a:off x="4143375" y="4759479"/>
            <a:ext cx="9144000" cy="1098395"/>
          </a:xfrm>
          <a:prstGeom prst="rect">
            <a:avLst/>
          </a:prstGeom>
        </p:spPr>
        <p:txBody>
          <a:bodyPr rtlCol="0">
            <a:normAutofit/>
          </a:bodyPr>
          <a:lstStyle/>
          <a:p>
            <a:pPr>
              <a:spcAft>
                <a:spcPts val="600"/>
              </a:spcAft>
            </a:pPr>
            <a:r>
              <a:rPr lang="de-DE" dirty="0">
                <a:solidFill>
                  <a:srgbClr val="FFFFFF"/>
                </a:solidFill>
              </a:rPr>
              <a:t>Workshop: Digitalisierung in der Pflege</a:t>
            </a:r>
          </a:p>
        </p:txBody>
      </p:sp>
      <p:sp>
        <p:nvSpPr>
          <p:cNvPr id="12" name="Textfeld 11">
            <a:extLst>
              <a:ext uri="{FF2B5EF4-FFF2-40B4-BE49-F238E27FC236}">
                <a16:creationId xmlns:a16="http://schemas.microsoft.com/office/drawing/2014/main" id="{69919F73-8F9E-423A-A947-B11DF55B8FBB}"/>
              </a:ext>
            </a:extLst>
          </p:cNvPr>
          <p:cNvSpPr txBox="1"/>
          <p:nvPr/>
        </p:nvSpPr>
        <p:spPr>
          <a:xfrm>
            <a:off x="795130" y="5123793"/>
            <a:ext cx="2926080" cy="1096032"/>
          </a:xfrm>
          <a:prstGeom prst="rect">
            <a:avLst/>
          </a:prstGeom>
          <a:noFill/>
        </p:spPr>
        <p:txBody>
          <a:bodyPr wrap="square" rtlCol="0">
            <a:spAutoFit/>
          </a:bodyPr>
          <a:lstStyle/>
          <a:p>
            <a:endParaRPr lang="de-DE" dirty="0"/>
          </a:p>
        </p:txBody>
      </p:sp>
    </p:spTree>
    <p:extLst>
      <p:ext uri="{BB962C8B-B14F-4D97-AF65-F5344CB8AC3E}">
        <p14:creationId xmlns:p14="http://schemas.microsoft.com/office/powerpoint/2010/main" val="56485006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Was sind Pflegehilfsmittel?</a:t>
            </a:r>
            <a:br>
              <a:rPr lang="de-DE" sz="3400" dirty="0">
                <a:solidFill>
                  <a:schemeClr val="accent5">
                    <a:lumMod val="75000"/>
                  </a:schemeClr>
                </a:solidFill>
              </a:rPr>
            </a:br>
            <a:endParaRPr lang="de-DE" sz="3400" dirty="0"/>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5031755" y="1783069"/>
            <a:ext cx="5872185" cy="4114800"/>
          </a:xfrm>
        </p:spPr>
        <p:txBody>
          <a:bodyPr anchor="ctr">
            <a:normAutofit/>
          </a:bodyPr>
          <a:lstStyle/>
          <a:p>
            <a:pPr marL="0" indent="0">
              <a:buNone/>
            </a:pPr>
            <a:endParaRPr lang="de-DE" sz="2000" b="0" i="0" dirty="0">
              <a:effectLst/>
              <a:latin typeface="bundessansregular"/>
            </a:endParaRPr>
          </a:p>
          <a:p>
            <a:pPr marL="0" indent="0">
              <a:buNone/>
            </a:pPr>
            <a:r>
              <a:rPr lang="de-DE" sz="2000" b="0" i="0" dirty="0">
                <a:effectLst/>
                <a:latin typeface="bundessansregular"/>
              </a:rPr>
              <a:t>Pflegehilfsmittel sind Geräte und Sachmittel, die zur Erleichterung der häuslichen Pflege oder zur Linderung der Beschwerden der Pflegebedürftigen beitragen oder den Pflegebedürftigen eine selbstständigere Lebensführung ermöglichen. </a:t>
            </a:r>
          </a:p>
          <a:p>
            <a:pPr marL="0" indent="0">
              <a:buNone/>
            </a:pPr>
            <a:endParaRPr lang="de-DE" sz="2000" dirty="0">
              <a:latin typeface="bundessansregular"/>
            </a:endParaRPr>
          </a:p>
          <a:p>
            <a:pPr marL="0" indent="0">
              <a:buNone/>
            </a:pPr>
            <a:endParaRPr lang="de-DE" sz="2000" b="0" i="0" dirty="0">
              <a:effectLst/>
              <a:latin typeface="bundessansregular"/>
            </a:endParaRPr>
          </a:p>
          <a:p>
            <a:pPr marL="0" indent="0">
              <a:buNone/>
            </a:pPr>
            <a:r>
              <a:rPr lang="de-DE" sz="1200" dirty="0">
                <a:latin typeface="bundessansregular"/>
              </a:rPr>
              <a:t>Bundesministerium für Gesundheit: </a:t>
            </a:r>
            <a:r>
              <a:rPr lang="de-DE" sz="1200" dirty="0">
                <a:latin typeface="bundessansregular"/>
                <a:hlinkClick r:id="rId2"/>
              </a:rPr>
              <a:t>https://www.bundesgesundheitsministerium.de/leistungen-der-pflege/pflegehilfsmittel.html</a:t>
            </a:r>
            <a:r>
              <a:rPr lang="de-DE" sz="1200" dirty="0">
                <a:latin typeface="bundessansregular"/>
              </a:rPr>
              <a:t> (05.02.2021)</a:t>
            </a:r>
            <a:endParaRPr lang="de-DE" sz="1200" dirty="0"/>
          </a:p>
        </p:txBody>
      </p:sp>
    </p:spTree>
    <p:extLst>
      <p:ext uri="{BB962C8B-B14F-4D97-AF65-F5344CB8AC3E}">
        <p14:creationId xmlns:p14="http://schemas.microsoft.com/office/powerpoint/2010/main" val="1580698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E23D235-EDE6-636A-A6CA-A59F833B46C3}"/>
              </a:ext>
            </a:extLst>
          </p:cNvPr>
          <p:cNvSpPr>
            <a:spLocks noGrp="1"/>
          </p:cNvSpPr>
          <p:nvPr>
            <p:ph type="title"/>
          </p:nvPr>
        </p:nvSpPr>
        <p:spPr>
          <a:xfrm>
            <a:off x="1288060" y="1369938"/>
            <a:ext cx="3210854" cy="4114800"/>
          </a:xfrm>
        </p:spPr>
        <p:txBody>
          <a:bodyPr>
            <a:normAutofit/>
          </a:bodyPr>
          <a:lstStyle/>
          <a:p>
            <a:pPr algn="r"/>
            <a:r>
              <a:rPr lang="de-DE" sz="3400" dirty="0">
                <a:solidFill>
                  <a:schemeClr val="accent5">
                    <a:lumMod val="75000"/>
                  </a:schemeClr>
                </a:solidFill>
              </a:rPr>
              <a:t>Was sind Pflegehilfsmittel?</a:t>
            </a:r>
          </a:p>
        </p:txBody>
      </p:sp>
      <p:cxnSp>
        <p:nvCxnSpPr>
          <p:cNvPr id="14" name="Straight Connector 13">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B13C5074-328F-E686-39D4-E8C9B7D9EBDD}"/>
              </a:ext>
            </a:extLst>
          </p:cNvPr>
          <p:cNvSpPr>
            <a:spLocks noGrp="1"/>
          </p:cNvSpPr>
          <p:nvPr>
            <p:ph idx="1"/>
          </p:nvPr>
        </p:nvSpPr>
        <p:spPr>
          <a:xfrm>
            <a:off x="4943707" y="1673352"/>
            <a:ext cx="5872185" cy="4114800"/>
          </a:xfrm>
        </p:spPr>
        <p:txBody>
          <a:bodyPr anchor="ctr">
            <a:normAutofit/>
          </a:bodyPr>
          <a:lstStyle/>
          <a:p>
            <a:pPr marL="0" indent="0">
              <a:buNone/>
            </a:pPr>
            <a:r>
              <a:rPr lang="de-DE" sz="2000" dirty="0">
                <a:latin typeface="bundessansregular"/>
              </a:rPr>
              <a:t>Es kann unterschieden werden zwischen:</a:t>
            </a:r>
          </a:p>
          <a:p>
            <a:pPr marL="0" indent="0">
              <a:buNone/>
            </a:pPr>
            <a:endParaRPr lang="de-DE" sz="2000" dirty="0">
              <a:latin typeface="bundessansregular"/>
            </a:endParaRPr>
          </a:p>
          <a:p>
            <a:r>
              <a:rPr lang="de-DE" sz="2000" b="0" i="0" dirty="0">
                <a:effectLst/>
                <a:latin typeface="bundessansregular"/>
              </a:rPr>
              <a:t>technischen Pflegehilfsmitteln, wie beispielsweise einem Pflegebett, Lagerungshilfen oder einem Hausnotrufsystem,</a:t>
            </a:r>
          </a:p>
          <a:p>
            <a:r>
              <a:rPr lang="de-DE" sz="2000" b="0" i="0" dirty="0">
                <a:effectLst/>
                <a:latin typeface="bundessansregular"/>
              </a:rPr>
              <a:t>zum Verbrauch bestimmten Pflegehilfsmitteln, wie zum Beispiel Einmalhandschuhen oder Betteinlagen.</a:t>
            </a:r>
          </a:p>
          <a:p>
            <a:pPr marL="0" indent="0">
              <a:buNone/>
            </a:pPr>
            <a:endParaRPr lang="de-DE" sz="1700" dirty="0"/>
          </a:p>
          <a:p>
            <a:pPr marL="0" indent="0">
              <a:buNone/>
            </a:pPr>
            <a:r>
              <a:rPr lang="de-DE" sz="1200" dirty="0">
                <a:latin typeface="bundessansregular"/>
              </a:rPr>
              <a:t>Bundesministerium für Gesundheit: </a:t>
            </a:r>
            <a:r>
              <a:rPr lang="de-DE" sz="1200" dirty="0">
                <a:latin typeface="bundessansregular"/>
                <a:hlinkClick r:id="rId2"/>
              </a:rPr>
              <a:t>https://www.bundesgesundheitsministerium.de/leistungen-der-pflege/pflegehilfsmittel.html</a:t>
            </a:r>
            <a:r>
              <a:rPr lang="de-DE" sz="1200" dirty="0">
                <a:latin typeface="bundessansregular"/>
              </a:rPr>
              <a:t> (05.02.2021)</a:t>
            </a:r>
            <a:endParaRPr lang="de-DE" sz="1200" dirty="0"/>
          </a:p>
        </p:txBody>
      </p:sp>
    </p:spTree>
    <p:extLst>
      <p:ext uri="{BB962C8B-B14F-4D97-AF65-F5344CB8AC3E}">
        <p14:creationId xmlns:p14="http://schemas.microsoft.com/office/powerpoint/2010/main" val="116089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sz="3400" kern="1200" dirty="0" err="1">
                <a:solidFill>
                  <a:schemeClr val="accent1"/>
                </a:solidFill>
                <a:latin typeface="+mj-lt"/>
                <a:ea typeface="+mj-ea"/>
                <a:cs typeface="+mj-cs"/>
              </a:rPr>
              <a:t>Digitalisierung</a:t>
            </a:r>
            <a:r>
              <a:rPr lang="en-US" sz="3400" kern="1200" dirty="0">
                <a:solidFill>
                  <a:schemeClr val="accent1"/>
                </a:solidFill>
                <a:latin typeface="+mj-lt"/>
                <a:ea typeface="+mj-ea"/>
                <a:cs typeface="+mj-cs"/>
              </a:rPr>
              <a:t> und </a:t>
            </a:r>
            <a:r>
              <a:rPr lang="en-US" sz="3400" kern="1200" dirty="0" err="1">
                <a:solidFill>
                  <a:schemeClr val="accent1"/>
                </a:solidFill>
                <a:latin typeface="+mj-lt"/>
                <a:ea typeface="+mj-ea"/>
                <a:cs typeface="+mj-cs"/>
              </a:rPr>
              <a:t>Technisierung</a:t>
            </a:r>
            <a:r>
              <a:rPr lang="en-US" sz="3400" kern="1200" dirty="0">
                <a:solidFill>
                  <a:schemeClr val="accent1"/>
                </a:solidFill>
                <a:latin typeface="+mj-lt"/>
                <a:ea typeface="+mj-ea"/>
                <a:cs typeface="+mj-cs"/>
              </a:rPr>
              <a:t> in der </a:t>
            </a:r>
            <a:r>
              <a:rPr lang="en-US" sz="3400" kern="1200" dirty="0" err="1">
                <a:solidFill>
                  <a:schemeClr val="accent1"/>
                </a:solidFill>
                <a:latin typeface="+mj-lt"/>
                <a:ea typeface="+mj-ea"/>
                <a:cs typeface="+mj-cs"/>
              </a:rPr>
              <a:t>Pflege</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aus</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historischer</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Perspektive</a:t>
            </a:r>
            <a:endParaRPr lang="en-US" sz="3400" kern="1200" dirty="0">
              <a:solidFill>
                <a:schemeClr val="accent1"/>
              </a:solidFill>
              <a:latin typeface="+mj-lt"/>
              <a:ea typeface="+mj-ea"/>
              <a:cs typeface="+mj-cs"/>
            </a:endParaRPr>
          </a:p>
        </p:txBody>
      </p:sp>
      <p:cxnSp>
        <p:nvCxnSpPr>
          <p:cNvPr id="13" name="Straight Connector 12">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849198" y="2182707"/>
            <a:ext cx="6250940" cy="2304627"/>
          </a:xfrm>
        </p:spPr>
        <p:txBody>
          <a:bodyPr vert="horz" lIns="91440" tIns="45720" rIns="91440" bIns="45720" rtlCol="0" anchor="b">
            <a:normAutofit fontScale="92500" lnSpcReduction="10000"/>
          </a:bodyPr>
          <a:lstStyle/>
          <a:p>
            <a:endParaRPr lang="en-US" sz="1600" dirty="0"/>
          </a:p>
          <a:p>
            <a:r>
              <a:rPr lang="en-US" sz="2000" dirty="0">
                <a:latin typeface="bundessansregular"/>
              </a:rPr>
              <a:t>Der </a:t>
            </a:r>
            <a:r>
              <a:rPr lang="en-US" sz="2000" dirty="0" err="1">
                <a:latin typeface="bundessansregular"/>
              </a:rPr>
              <a:t>Schwerpunkt</a:t>
            </a:r>
            <a:r>
              <a:rPr lang="en-US" sz="2000" dirty="0">
                <a:latin typeface="bundessansregular"/>
              </a:rPr>
              <a:t> der </a:t>
            </a:r>
            <a:r>
              <a:rPr lang="en-US" sz="2000" dirty="0" err="1">
                <a:latin typeface="bundessansregular"/>
              </a:rPr>
              <a:t>Pflegearbeit</a:t>
            </a:r>
            <a:r>
              <a:rPr lang="en-US" sz="2000" dirty="0">
                <a:latin typeface="bundessansregular"/>
              </a:rPr>
              <a:t> </a:t>
            </a:r>
            <a:r>
              <a:rPr lang="en-US" sz="2000" dirty="0" err="1">
                <a:latin typeface="bundessansregular"/>
              </a:rPr>
              <a:t>liegt</a:t>
            </a:r>
            <a:r>
              <a:rPr lang="en-US" sz="2000" dirty="0">
                <a:latin typeface="bundessansregular"/>
              </a:rPr>
              <a:t> </a:t>
            </a:r>
            <a:r>
              <a:rPr lang="en-US" sz="2000" dirty="0" err="1">
                <a:latin typeface="bundessansregular"/>
              </a:rPr>
              <a:t>grundsätzlich</a:t>
            </a:r>
            <a:r>
              <a:rPr lang="en-US" sz="2000" dirty="0">
                <a:latin typeface="bundessansregular"/>
              </a:rPr>
              <a:t> auf </a:t>
            </a:r>
            <a:r>
              <a:rPr lang="en-US" sz="2000" dirty="0" err="1">
                <a:latin typeface="bundessansregular"/>
              </a:rPr>
              <a:t>personennahen</a:t>
            </a:r>
            <a:r>
              <a:rPr lang="en-US" sz="2000" dirty="0">
                <a:latin typeface="bundessansregular"/>
              </a:rPr>
              <a:t> </a:t>
            </a:r>
            <a:r>
              <a:rPr lang="en-US" sz="2000" dirty="0" err="1">
                <a:latin typeface="bundessansregular"/>
              </a:rPr>
              <a:t>Dienstleistungen</a:t>
            </a:r>
            <a:r>
              <a:rPr lang="en-US" sz="2000" dirty="0">
                <a:latin typeface="bundessansregular"/>
              </a:rPr>
              <a:t>.</a:t>
            </a:r>
          </a:p>
          <a:p>
            <a:r>
              <a:rPr lang="en-US" sz="2000" dirty="0" err="1">
                <a:latin typeface="bundessansregular"/>
              </a:rPr>
              <a:t>Dadurch</a:t>
            </a:r>
            <a:r>
              <a:rPr lang="en-US" sz="2000" dirty="0">
                <a:latin typeface="bundessansregular"/>
              </a:rPr>
              <a:t> </a:t>
            </a:r>
            <a:r>
              <a:rPr lang="en-US" sz="2000" dirty="0" err="1">
                <a:latin typeface="bundessansregular"/>
              </a:rPr>
              <a:t>wurde</a:t>
            </a:r>
            <a:r>
              <a:rPr lang="en-US" sz="2000" dirty="0">
                <a:latin typeface="bundessansregular"/>
              </a:rPr>
              <a:t> in der </a:t>
            </a:r>
            <a:r>
              <a:rPr lang="en-US" sz="2000" dirty="0" err="1">
                <a:latin typeface="bundessansregular"/>
              </a:rPr>
              <a:t>Vergangenheit</a:t>
            </a:r>
            <a:r>
              <a:rPr lang="en-US" sz="2000" dirty="0">
                <a:latin typeface="bundessansregular"/>
              </a:rPr>
              <a:t> die </a:t>
            </a:r>
            <a:r>
              <a:rPr lang="en-US" sz="2000" dirty="0" err="1">
                <a:latin typeface="bundessansregular"/>
              </a:rPr>
              <a:t>Pflege</a:t>
            </a:r>
            <a:r>
              <a:rPr lang="en-US" sz="2000" dirty="0">
                <a:latin typeface="bundessansregular"/>
              </a:rPr>
              <a:t> </a:t>
            </a:r>
            <a:r>
              <a:rPr lang="en-US" sz="2000" dirty="0" err="1">
                <a:latin typeface="bundessansregular"/>
              </a:rPr>
              <a:t>als</a:t>
            </a:r>
            <a:r>
              <a:rPr lang="en-US" sz="2000" dirty="0">
                <a:latin typeface="bundessansregular"/>
              </a:rPr>
              <a:t> </a:t>
            </a:r>
            <a:r>
              <a:rPr lang="en-US" sz="2000" dirty="0" err="1">
                <a:latin typeface="bundessansregular"/>
              </a:rPr>
              <a:t>ein</a:t>
            </a:r>
            <a:r>
              <a:rPr lang="en-US" sz="2000" dirty="0">
                <a:latin typeface="bundessansregular"/>
              </a:rPr>
              <a:t> </a:t>
            </a:r>
            <a:r>
              <a:rPr lang="en-US" sz="2000" dirty="0" err="1">
                <a:latin typeface="bundessansregular"/>
              </a:rPr>
              <a:t>Bereich</a:t>
            </a:r>
            <a:r>
              <a:rPr lang="en-US" sz="2000" dirty="0">
                <a:latin typeface="bundessansregular"/>
              </a:rPr>
              <a:t> </a:t>
            </a:r>
            <a:r>
              <a:rPr lang="en-US" sz="2000" dirty="0" err="1">
                <a:latin typeface="bundessansregular"/>
              </a:rPr>
              <a:t>betrachtet</a:t>
            </a:r>
            <a:r>
              <a:rPr lang="en-US" sz="2000" dirty="0">
                <a:latin typeface="bundessansregular"/>
              </a:rPr>
              <a:t>, der </a:t>
            </a:r>
            <a:r>
              <a:rPr lang="en-US" sz="2000" dirty="0" err="1">
                <a:latin typeface="bundessansregular"/>
              </a:rPr>
              <a:t>nur</a:t>
            </a:r>
            <a:r>
              <a:rPr lang="en-US" sz="2000" dirty="0">
                <a:latin typeface="bundessansregular"/>
              </a:rPr>
              <a:t> </a:t>
            </a:r>
            <a:r>
              <a:rPr lang="en-US" sz="2000" dirty="0" err="1">
                <a:latin typeface="bundessansregular"/>
              </a:rPr>
              <a:t>geringe</a:t>
            </a:r>
            <a:r>
              <a:rPr lang="en-US" sz="2000" dirty="0">
                <a:latin typeface="bundessansregular"/>
              </a:rPr>
              <a:t> </a:t>
            </a:r>
            <a:r>
              <a:rPr lang="en-US" sz="2000" dirty="0" err="1">
                <a:latin typeface="bundessansregular"/>
              </a:rPr>
              <a:t>Berührungspunkte</a:t>
            </a:r>
            <a:r>
              <a:rPr lang="en-US" sz="2000" dirty="0">
                <a:latin typeface="bundessansregular"/>
              </a:rPr>
              <a:t> </a:t>
            </a:r>
            <a:r>
              <a:rPr lang="en-US" sz="2000" dirty="0" err="1">
                <a:latin typeface="bundessansregular"/>
              </a:rPr>
              <a:t>mit</a:t>
            </a:r>
            <a:r>
              <a:rPr lang="en-US" sz="2000" dirty="0">
                <a:latin typeface="bundessansregular"/>
              </a:rPr>
              <a:t> Technik </a:t>
            </a:r>
            <a:r>
              <a:rPr lang="en-US" sz="2000" dirty="0" err="1">
                <a:latin typeface="bundessansregular"/>
              </a:rPr>
              <a:t>oder</a:t>
            </a:r>
            <a:r>
              <a:rPr lang="en-US" sz="2000" dirty="0">
                <a:latin typeface="bundessansregular"/>
              </a:rPr>
              <a:t> gar </a:t>
            </a:r>
            <a:r>
              <a:rPr lang="en-US" sz="2000" dirty="0" err="1">
                <a:latin typeface="bundessansregular"/>
              </a:rPr>
              <a:t>Informationstechnologien</a:t>
            </a:r>
            <a:r>
              <a:rPr lang="en-US" sz="2000" dirty="0">
                <a:latin typeface="bundessansregular"/>
              </a:rPr>
              <a:t> </a:t>
            </a:r>
            <a:r>
              <a:rPr lang="en-US" sz="2000" dirty="0" err="1">
                <a:latin typeface="bundessansregular"/>
              </a:rPr>
              <a:t>hatte</a:t>
            </a:r>
            <a:r>
              <a:rPr lang="en-US" sz="2000" dirty="0">
                <a:latin typeface="bundessansregular"/>
              </a:rPr>
              <a:t>.</a:t>
            </a:r>
          </a:p>
          <a:p>
            <a:r>
              <a:rPr lang="en-US" sz="2000" dirty="0" err="1">
                <a:latin typeface="bundessansregular"/>
              </a:rPr>
              <a:t>Dennoch</a:t>
            </a:r>
            <a:r>
              <a:rPr lang="en-US" sz="2000" dirty="0">
                <a:latin typeface="bundessansregular"/>
              </a:rPr>
              <a:t> </a:t>
            </a:r>
            <a:r>
              <a:rPr lang="en-US" sz="2000" dirty="0" err="1">
                <a:latin typeface="bundessansregular"/>
              </a:rPr>
              <a:t>ist</a:t>
            </a:r>
            <a:r>
              <a:rPr lang="en-US" sz="2000" dirty="0">
                <a:latin typeface="bundessansregular"/>
              </a:rPr>
              <a:t> Technik </a:t>
            </a:r>
            <a:r>
              <a:rPr lang="en-US" sz="2000" dirty="0" err="1">
                <a:latin typeface="bundessansregular"/>
              </a:rPr>
              <a:t>bereits</a:t>
            </a:r>
            <a:r>
              <a:rPr lang="en-US" sz="2000" dirty="0">
                <a:latin typeface="bundessansregular"/>
              </a:rPr>
              <a:t> </a:t>
            </a:r>
            <a:r>
              <a:rPr lang="en-US" sz="2000" dirty="0" err="1">
                <a:latin typeface="bundessansregular"/>
              </a:rPr>
              <a:t>seit</a:t>
            </a:r>
            <a:r>
              <a:rPr lang="en-US" sz="2000" dirty="0">
                <a:latin typeface="bundessansregular"/>
              </a:rPr>
              <a:t> den </a:t>
            </a:r>
            <a:r>
              <a:rPr lang="en-US" sz="2000" dirty="0" err="1">
                <a:latin typeface="bundessansregular"/>
              </a:rPr>
              <a:t>Anfängen</a:t>
            </a:r>
            <a:r>
              <a:rPr lang="en-US" sz="2000" dirty="0">
                <a:latin typeface="bundessansregular"/>
              </a:rPr>
              <a:t> des 20. </a:t>
            </a:r>
            <a:r>
              <a:rPr lang="en-US" sz="2000" dirty="0" err="1">
                <a:latin typeface="bundessansregular"/>
              </a:rPr>
              <a:t>Jahrhunderts</a:t>
            </a:r>
            <a:r>
              <a:rPr lang="en-US" sz="2000" dirty="0">
                <a:latin typeface="bundessansregular"/>
              </a:rPr>
              <a:t> </a:t>
            </a:r>
            <a:r>
              <a:rPr lang="en-US" sz="2000" dirty="0" err="1">
                <a:latin typeface="bundessansregular"/>
              </a:rPr>
              <a:t>Bestandteil</a:t>
            </a:r>
            <a:r>
              <a:rPr lang="en-US" sz="2000" dirty="0">
                <a:latin typeface="bundessansregular"/>
              </a:rPr>
              <a:t> der </a:t>
            </a:r>
            <a:r>
              <a:rPr lang="en-US" sz="2000" dirty="0" err="1">
                <a:latin typeface="bundessansregular"/>
              </a:rPr>
              <a:t>Pflegearbeit</a:t>
            </a:r>
            <a:r>
              <a:rPr lang="en-US" sz="2000" dirty="0">
                <a:latin typeface="bundessansregular"/>
              </a:rPr>
              <a:t>. </a:t>
            </a:r>
          </a:p>
        </p:txBody>
      </p:sp>
      <p:sp>
        <p:nvSpPr>
          <p:cNvPr id="6" name="Textfeld 5">
            <a:extLst>
              <a:ext uri="{FF2B5EF4-FFF2-40B4-BE49-F238E27FC236}">
                <a16:creationId xmlns:a16="http://schemas.microsoft.com/office/drawing/2014/main" id="{1F88769B-4CE8-48A3-8C4A-688C3F5A67FD}"/>
              </a:ext>
            </a:extLst>
          </p:cNvPr>
          <p:cNvSpPr txBox="1"/>
          <p:nvPr/>
        </p:nvSpPr>
        <p:spPr>
          <a:xfrm>
            <a:off x="4985553" y="5532967"/>
            <a:ext cx="6511121" cy="448734"/>
          </a:xfrm>
          <a:prstGeom prst="rect">
            <a:avLst/>
          </a:prstGeom>
        </p:spPr>
        <p:txBody>
          <a:bodyPr vert="horz" lIns="91440" tIns="45720" rIns="91440" bIns="45720" rtlCol="0">
            <a:normAutofit/>
          </a:bodyPr>
          <a:lstStyle/>
          <a:p>
            <a:pPr>
              <a:lnSpc>
                <a:spcPct val="90000"/>
              </a:lnSpc>
              <a:spcAft>
                <a:spcPts val="600"/>
              </a:spcAft>
            </a:pPr>
            <a:r>
              <a:rPr lang="en-US" sz="1200" dirty="0" err="1">
                <a:latin typeface="bundessansregular"/>
              </a:rPr>
              <a:t>Digitalisierung</a:t>
            </a:r>
            <a:r>
              <a:rPr lang="en-US" sz="1200" dirty="0">
                <a:latin typeface="bundessansregular"/>
              </a:rPr>
              <a:t> und </a:t>
            </a:r>
            <a:r>
              <a:rPr lang="en-US" sz="1200" dirty="0" err="1">
                <a:latin typeface="bundessansregular"/>
              </a:rPr>
              <a:t>Technisierung</a:t>
            </a:r>
            <a:r>
              <a:rPr lang="en-US" sz="1200" dirty="0">
                <a:latin typeface="bundessansregular"/>
              </a:rPr>
              <a:t> der </a:t>
            </a:r>
            <a:r>
              <a:rPr lang="en-US" sz="1200" dirty="0" err="1">
                <a:latin typeface="bundessansregular"/>
              </a:rPr>
              <a:t>Pflege</a:t>
            </a:r>
            <a:r>
              <a:rPr lang="en-US" sz="1200" dirty="0">
                <a:latin typeface="bundessansregular"/>
              </a:rPr>
              <a:t> in Deutschland, DAA-Stiftung </a:t>
            </a:r>
            <a:r>
              <a:rPr lang="en-US" sz="1200" dirty="0" err="1">
                <a:latin typeface="bundessansregular"/>
              </a:rPr>
              <a:t>Bildung</a:t>
            </a:r>
            <a:r>
              <a:rPr lang="en-US" sz="1200" dirty="0">
                <a:latin typeface="bundessansregular"/>
              </a:rPr>
              <a:t> und </a:t>
            </a:r>
            <a:r>
              <a:rPr lang="en-US" sz="1200" dirty="0" err="1">
                <a:latin typeface="bundessansregular"/>
              </a:rPr>
              <a:t>Beruf</a:t>
            </a:r>
            <a:r>
              <a:rPr lang="en-US" sz="1200" dirty="0">
                <a:latin typeface="bundessansregular"/>
              </a:rPr>
              <a:t> (2017)</a:t>
            </a:r>
          </a:p>
        </p:txBody>
      </p:sp>
    </p:spTree>
    <p:extLst>
      <p:ext uri="{BB962C8B-B14F-4D97-AF65-F5344CB8AC3E}">
        <p14:creationId xmlns:p14="http://schemas.microsoft.com/office/powerpoint/2010/main" val="86959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sz="3400" kern="1200" dirty="0" err="1">
                <a:solidFill>
                  <a:schemeClr val="accent1"/>
                </a:solidFill>
                <a:latin typeface="+mj-lt"/>
                <a:ea typeface="+mj-ea"/>
                <a:cs typeface="+mj-cs"/>
              </a:rPr>
              <a:t>Digitalisierung</a:t>
            </a:r>
            <a:r>
              <a:rPr lang="en-US" sz="3400" kern="1200" dirty="0">
                <a:solidFill>
                  <a:schemeClr val="accent1"/>
                </a:solidFill>
                <a:latin typeface="+mj-lt"/>
                <a:ea typeface="+mj-ea"/>
                <a:cs typeface="+mj-cs"/>
              </a:rPr>
              <a:t> und </a:t>
            </a:r>
            <a:r>
              <a:rPr lang="en-US" sz="3400" kern="1200" dirty="0" err="1">
                <a:solidFill>
                  <a:schemeClr val="accent1"/>
                </a:solidFill>
                <a:latin typeface="+mj-lt"/>
                <a:ea typeface="+mj-ea"/>
                <a:cs typeface="+mj-cs"/>
              </a:rPr>
              <a:t>Technisierung</a:t>
            </a:r>
            <a:r>
              <a:rPr lang="en-US" sz="3400" kern="1200" dirty="0">
                <a:solidFill>
                  <a:schemeClr val="accent1"/>
                </a:solidFill>
                <a:latin typeface="+mj-lt"/>
                <a:ea typeface="+mj-ea"/>
                <a:cs typeface="+mj-cs"/>
              </a:rPr>
              <a:t> in der </a:t>
            </a:r>
            <a:r>
              <a:rPr lang="en-US" sz="3400" kern="1200" dirty="0" err="1">
                <a:solidFill>
                  <a:schemeClr val="accent1"/>
                </a:solidFill>
                <a:latin typeface="+mj-lt"/>
                <a:ea typeface="+mj-ea"/>
                <a:cs typeface="+mj-cs"/>
              </a:rPr>
              <a:t>Pflege</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aus</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historischer</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Perspektive</a:t>
            </a:r>
            <a:endParaRPr lang="en-US" sz="3400" kern="1200" dirty="0">
              <a:solidFill>
                <a:schemeClr val="accent1"/>
              </a:solidFill>
              <a:latin typeface="+mj-lt"/>
              <a:ea typeface="+mj-ea"/>
              <a:cs typeface="+mj-cs"/>
            </a:endParaRPr>
          </a:p>
        </p:txBody>
      </p:sp>
      <p:cxnSp>
        <p:nvCxnSpPr>
          <p:cNvPr id="13" name="Straight Connector 12">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849198" y="2276686"/>
            <a:ext cx="6250940" cy="2304627"/>
          </a:xfrm>
        </p:spPr>
        <p:txBody>
          <a:bodyPr vert="horz" lIns="91440" tIns="45720" rIns="91440" bIns="45720" rtlCol="0" anchor="b">
            <a:noAutofit/>
          </a:bodyPr>
          <a:lstStyle/>
          <a:p>
            <a:endParaRPr lang="en-US" sz="2000" dirty="0">
              <a:latin typeface="bundessansregular"/>
            </a:endParaRPr>
          </a:p>
          <a:p>
            <a:r>
              <a:rPr lang="en-US" sz="2000" dirty="0" err="1">
                <a:latin typeface="bundessansregular"/>
              </a:rPr>
              <a:t>Seit</a:t>
            </a:r>
            <a:r>
              <a:rPr lang="en-US" sz="2000" dirty="0">
                <a:latin typeface="bundessansregular"/>
              </a:rPr>
              <a:t> den 1950er Jahren </a:t>
            </a:r>
            <a:r>
              <a:rPr lang="en-US" sz="2000" dirty="0" err="1">
                <a:latin typeface="bundessansregular"/>
              </a:rPr>
              <a:t>wurden</a:t>
            </a:r>
            <a:r>
              <a:rPr lang="en-US" sz="2000" dirty="0">
                <a:latin typeface="bundessansregular"/>
              </a:rPr>
              <a:t> </a:t>
            </a:r>
            <a:r>
              <a:rPr lang="en-US" sz="2000" dirty="0" err="1">
                <a:latin typeface="bundessansregular"/>
              </a:rPr>
              <a:t>technische</a:t>
            </a:r>
            <a:r>
              <a:rPr lang="en-US" sz="2000" dirty="0">
                <a:latin typeface="bundessansregular"/>
              </a:rPr>
              <a:t> </a:t>
            </a:r>
            <a:r>
              <a:rPr lang="en-US" sz="2000" dirty="0" err="1">
                <a:latin typeface="bundessansregular"/>
              </a:rPr>
              <a:t>Geräte</a:t>
            </a:r>
            <a:r>
              <a:rPr lang="en-US" sz="2000" dirty="0">
                <a:latin typeface="bundessansregular"/>
              </a:rPr>
              <a:t> und </a:t>
            </a:r>
            <a:r>
              <a:rPr lang="en-US" sz="2000" dirty="0" err="1">
                <a:latin typeface="bundessansregular"/>
              </a:rPr>
              <a:t>Hilfsmittel</a:t>
            </a:r>
            <a:r>
              <a:rPr lang="en-US" sz="2000" dirty="0">
                <a:latin typeface="bundessansregular"/>
              </a:rPr>
              <a:t> </a:t>
            </a:r>
            <a:r>
              <a:rPr lang="en-US" sz="2000" dirty="0" err="1">
                <a:latin typeface="bundessansregular"/>
              </a:rPr>
              <a:t>sukzessive</a:t>
            </a:r>
            <a:r>
              <a:rPr lang="en-US" sz="2000" dirty="0">
                <a:latin typeface="bundessansregular"/>
              </a:rPr>
              <a:t> in die </a:t>
            </a:r>
            <a:r>
              <a:rPr lang="en-US" sz="2000" dirty="0" err="1">
                <a:latin typeface="bundessansregular"/>
              </a:rPr>
              <a:t>Pflegearbeit</a:t>
            </a:r>
            <a:r>
              <a:rPr lang="en-US" sz="2000" dirty="0">
                <a:latin typeface="bundessansregular"/>
              </a:rPr>
              <a:t> </a:t>
            </a:r>
            <a:r>
              <a:rPr lang="en-US" sz="2000" dirty="0" err="1">
                <a:latin typeface="bundessansregular"/>
              </a:rPr>
              <a:t>eingeführt</a:t>
            </a:r>
            <a:r>
              <a:rPr lang="en-US" sz="2000" dirty="0">
                <a:latin typeface="bundessansregular"/>
              </a:rPr>
              <a:t>.</a:t>
            </a:r>
          </a:p>
          <a:p>
            <a:r>
              <a:rPr lang="en-US" sz="2000" dirty="0">
                <a:latin typeface="bundessansregular"/>
              </a:rPr>
              <a:t>In den 1990er Jahren </a:t>
            </a:r>
            <a:r>
              <a:rPr lang="en-US" sz="2000" dirty="0" err="1">
                <a:latin typeface="bundessansregular"/>
              </a:rPr>
              <a:t>folgte</a:t>
            </a:r>
            <a:r>
              <a:rPr lang="en-US" sz="2000" dirty="0">
                <a:latin typeface="bundessansregular"/>
              </a:rPr>
              <a:t> </a:t>
            </a:r>
            <a:r>
              <a:rPr lang="en-US" sz="2000" dirty="0" err="1">
                <a:latin typeface="bundessansregular"/>
              </a:rPr>
              <a:t>dann</a:t>
            </a:r>
            <a:r>
              <a:rPr lang="en-US" sz="2000" dirty="0">
                <a:latin typeface="bundessansregular"/>
              </a:rPr>
              <a:t> die </a:t>
            </a:r>
            <a:r>
              <a:rPr lang="en-US" sz="2000" dirty="0" err="1">
                <a:latin typeface="bundessansregular"/>
              </a:rPr>
              <a:t>allgemeine</a:t>
            </a:r>
            <a:r>
              <a:rPr lang="en-US" sz="2000" dirty="0">
                <a:latin typeface="bundessansregular"/>
              </a:rPr>
              <a:t> </a:t>
            </a:r>
            <a:r>
              <a:rPr lang="en-US" sz="2000" dirty="0" err="1">
                <a:latin typeface="bundessansregular"/>
              </a:rPr>
              <a:t>Einführung</a:t>
            </a:r>
            <a:r>
              <a:rPr lang="en-US" sz="2000" dirty="0">
                <a:latin typeface="bundessansregular"/>
              </a:rPr>
              <a:t> von </a:t>
            </a:r>
            <a:r>
              <a:rPr lang="en-US" sz="2000" dirty="0" err="1">
                <a:latin typeface="bundessansregular"/>
              </a:rPr>
              <a:t>Informations</a:t>
            </a:r>
            <a:r>
              <a:rPr lang="en-US" sz="2000" dirty="0">
                <a:latin typeface="bundessansregular"/>
              </a:rPr>
              <a:t>- und </a:t>
            </a:r>
            <a:r>
              <a:rPr lang="en-US" sz="2000" dirty="0" err="1">
                <a:latin typeface="bundessansregular"/>
              </a:rPr>
              <a:t>Kommunikationstechnologien</a:t>
            </a:r>
            <a:r>
              <a:rPr lang="en-US" sz="2000" dirty="0">
                <a:latin typeface="bundessansregular"/>
              </a:rPr>
              <a:t> </a:t>
            </a:r>
            <a:r>
              <a:rPr lang="en-US" sz="2000" dirty="0" err="1">
                <a:latin typeface="bundessansregular"/>
              </a:rPr>
              <a:t>im</a:t>
            </a:r>
            <a:r>
              <a:rPr lang="en-US" sz="2000" dirty="0">
                <a:latin typeface="bundessansregular"/>
              </a:rPr>
              <a:t> </a:t>
            </a:r>
            <a:r>
              <a:rPr lang="en-US" sz="2000" dirty="0" err="1">
                <a:latin typeface="bundessansregular"/>
              </a:rPr>
              <a:t>Gesundheitswesen</a:t>
            </a:r>
            <a:r>
              <a:rPr lang="en-US" sz="2000" dirty="0">
                <a:latin typeface="bundessansregular"/>
              </a:rPr>
              <a:t>, </a:t>
            </a:r>
            <a:r>
              <a:rPr lang="en-US" sz="2000" dirty="0" err="1">
                <a:latin typeface="bundessansregular"/>
              </a:rPr>
              <a:t>deren</a:t>
            </a:r>
            <a:r>
              <a:rPr lang="en-US" sz="2000" dirty="0">
                <a:latin typeface="bundessansregular"/>
              </a:rPr>
              <a:t> </a:t>
            </a:r>
            <a:r>
              <a:rPr lang="en-US" sz="2000" dirty="0" err="1">
                <a:latin typeface="bundessansregular"/>
              </a:rPr>
              <a:t>wesentliche</a:t>
            </a:r>
            <a:r>
              <a:rPr lang="en-US" sz="2000" dirty="0">
                <a:latin typeface="bundessansregular"/>
              </a:rPr>
              <a:t> </a:t>
            </a:r>
            <a:r>
              <a:rPr lang="en-US" sz="2000" dirty="0" err="1">
                <a:latin typeface="bundessansregular"/>
              </a:rPr>
              <a:t>Bedeutung</a:t>
            </a:r>
            <a:r>
              <a:rPr lang="en-US" sz="2000" dirty="0">
                <a:latin typeface="bundessansregular"/>
              </a:rPr>
              <a:t> für die </a:t>
            </a:r>
            <a:r>
              <a:rPr lang="en-US" sz="2000" dirty="0" err="1">
                <a:latin typeface="bundessansregular"/>
              </a:rPr>
              <a:t>Beschäftigten</a:t>
            </a:r>
            <a:r>
              <a:rPr lang="en-US" sz="2000" dirty="0">
                <a:latin typeface="bundessansregular"/>
              </a:rPr>
              <a:t> in der </a:t>
            </a:r>
            <a:r>
              <a:rPr lang="en-US" sz="2000" dirty="0" err="1">
                <a:latin typeface="bundessansregular"/>
              </a:rPr>
              <a:t>Pflege</a:t>
            </a:r>
            <a:r>
              <a:rPr lang="en-US" sz="2000" dirty="0">
                <a:latin typeface="bundessansregular"/>
              </a:rPr>
              <a:t> </a:t>
            </a:r>
            <a:r>
              <a:rPr lang="en-US" sz="2000" dirty="0" err="1">
                <a:latin typeface="bundessansregular"/>
              </a:rPr>
              <a:t>jedoch</a:t>
            </a:r>
            <a:r>
              <a:rPr lang="en-US" sz="2000" dirty="0">
                <a:latin typeface="bundessansregular"/>
              </a:rPr>
              <a:t> erst in den </a:t>
            </a:r>
            <a:r>
              <a:rPr lang="en-US" sz="2000" dirty="0" err="1">
                <a:latin typeface="bundessansregular"/>
              </a:rPr>
              <a:t>vergangen</a:t>
            </a:r>
            <a:r>
              <a:rPr lang="en-US" sz="2000" dirty="0">
                <a:latin typeface="bundessansregular"/>
              </a:rPr>
              <a:t> </a:t>
            </a:r>
            <a:r>
              <a:rPr lang="en-US" sz="2000" dirty="0" err="1">
                <a:latin typeface="bundessansregular"/>
              </a:rPr>
              <a:t>zehn</a:t>
            </a:r>
            <a:r>
              <a:rPr lang="en-US" sz="2000" dirty="0">
                <a:latin typeface="bundessansregular"/>
              </a:rPr>
              <a:t> bis </a:t>
            </a:r>
            <a:r>
              <a:rPr lang="en-US" sz="2000" dirty="0" err="1">
                <a:latin typeface="bundessansregular"/>
              </a:rPr>
              <a:t>fünfzehn</a:t>
            </a:r>
            <a:r>
              <a:rPr lang="en-US" sz="2000" dirty="0">
                <a:latin typeface="bundessansregular"/>
              </a:rPr>
              <a:t> Jahren </a:t>
            </a:r>
            <a:r>
              <a:rPr lang="en-US" sz="2000" dirty="0" err="1">
                <a:latin typeface="bundessansregular"/>
              </a:rPr>
              <a:t>zugenommen</a:t>
            </a:r>
            <a:r>
              <a:rPr lang="en-US" sz="2000" dirty="0">
                <a:latin typeface="bundessansregular"/>
              </a:rPr>
              <a:t> hat.</a:t>
            </a:r>
          </a:p>
        </p:txBody>
      </p:sp>
      <p:sp>
        <p:nvSpPr>
          <p:cNvPr id="6" name="Textfeld 5">
            <a:extLst>
              <a:ext uri="{FF2B5EF4-FFF2-40B4-BE49-F238E27FC236}">
                <a16:creationId xmlns:a16="http://schemas.microsoft.com/office/drawing/2014/main" id="{1F88769B-4CE8-48A3-8C4A-688C3F5A67FD}"/>
              </a:ext>
            </a:extLst>
          </p:cNvPr>
          <p:cNvSpPr txBox="1"/>
          <p:nvPr/>
        </p:nvSpPr>
        <p:spPr>
          <a:xfrm>
            <a:off x="4849198" y="5047191"/>
            <a:ext cx="6250940" cy="648759"/>
          </a:xfrm>
          <a:prstGeom prst="rect">
            <a:avLst/>
          </a:prstGeom>
        </p:spPr>
        <p:txBody>
          <a:bodyPr vert="horz" lIns="91440" tIns="45720" rIns="91440" bIns="45720" rtlCol="0">
            <a:normAutofit/>
          </a:bodyPr>
          <a:lstStyle/>
          <a:p>
            <a:pPr>
              <a:lnSpc>
                <a:spcPct val="90000"/>
              </a:lnSpc>
              <a:spcAft>
                <a:spcPts val="600"/>
              </a:spcAft>
            </a:pPr>
            <a:r>
              <a:rPr lang="en-US" sz="1200" dirty="0" err="1"/>
              <a:t>Digitalisierung</a:t>
            </a:r>
            <a:r>
              <a:rPr lang="en-US" sz="1200" dirty="0"/>
              <a:t> und </a:t>
            </a:r>
            <a:r>
              <a:rPr lang="en-US" sz="1200" dirty="0" err="1"/>
              <a:t>Technisierung</a:t>
            </a:r>
            <a:r>
              <a:rPr lang="en-US" sz="1200" dirty="0"/>
              <a:t> der </a:t>
            </a:r>
            <a:r>
              <a:rPr lang="en-US" sz="1200" dirty="0" err="1"/>
              <a:t>Pflege</a:t>
            </a:r>
            <a:r>
              <a:rPr lang="en-US" sz="1200" dirty="0"/>
              <a:t> in Deutschland, DAA-Stiftung </a:t>
            </a:r>
            <a:r>
              <a:rPr lang="en-US" sz="1200" dirty="0" err="1"/>
              <a:t>Bildung</a:t>
            </a:r>
            <a:r>
              <a:rPr lang="en-US" sz="1200" dirty="0"/>
              <a:t> und </a:t>
            </a:r>
            <a:r>
              <a:rPr lang="en-US" sz="1200" dirty="0" err="1"/>
              <a:t>Beruf</a:t>
            </a:r>
            <a:r>
              <a:rPr lang="en-US" sz="1200" dirty="0"/>
              <a:t> (2017)</a:t>
            </a:r>
          </a:p>
        </p:txBody>
      </p:sp>
    </p:spTree>
    <p:extLst>
      <p:ext uri="{BB962C8B-B14F-4D97-AF65-F5344CB8AC3E}">
        <p14:creationId xmlns:p14="http://schemas.microsoft.com/office/powerpoint/2010/main" val="630681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sz="3400" kern="1200" dirty="0" err="1">
                <a:solidFill>
                  <a:schemeClr val="accent1"/>
                </a:solidFill>
                <a:latin typeface="+mj-lt"/>
                <a:ea typeface="+mj-ea"/>
                <a:cs typeface="+mj-cs"/>
              </a:rPr>
              <a:t>Digitalisierung</a:t>
            </a:r>
            <a:r>
              <a:rPr lang="en-US" sz="3400" kern="1200" dirty="0">
                <a:solidFill>
                  <a:schemeClr val="accent1"/>
                </a:solidFill>
                <a:latin typeface="+mj-lt"/>
                <a:ea typeface="+mj-ea"/>
                <a:cs typeface="+mj-cs"/>
              </a:rPr>
              <a:t> und </a:t>
            </a:r>
            <a:r>
              <a:rPr lang="en-US" sz="3400" kern="1200" dirty="0" err="1">
                <a:solidFill>
                  <a:schemeClr val="accent1"/>
                </a:solidFill>
                <a:latin typeface="+mj-lt"/>
                <a:ea typeface="+mj-ea"/>
                <a:cs typeface="+mj-cs"/>
              </a:rPr>
              <a:t>Technisierung</a:t>
            </a:r>
            <a:r>
              <a:rPr lang="en-US" sz="3400" kern="1200" dirty="0">
                <a:solidFill>
                  <a:schemeClr val="accent1"/>
                </a:solidFill>
                <a:latin typeface="+mj-lt"/>
                <a:ea typeface="+mj-ea"/>
                <a:cs typeface="+mj-cs"/>
              </a:rPr>
              <a:t> in der </a:t>
            </a:r>
            <a:r>
              <a:rPr lang="en-US" sz="3400" kern="1200" dirty="0" err="1">
                <a:solidFill>
                  <a:schemeClr val="accent1"/>
                </a:solidFill>
                <a:latin typeface="+mj-lt"/>
                <a:ea typeface="+mj-ea"/>
                <a:cs typeface="+mj-cs"/>
              </a:rPr>
              <a:t>Pflege</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aus</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historischer</a:t>
            </a:r>
            <a:r>
              <a:rPr lang="en-US" sz="3400" kern="1200" dirty="0">
                <a:solidFill>
                  <a:schemeClr val="accent1"/>
                </a:solidFill>
                <a:latin typeface="+mj-lt"/>
                <a:ea typeface="+mj-ea"/>
                <a:cs typeface="+mj-cs"/>
              </a:rPr>
              <a:t> </a:t>
            </a:r>
            <a:r>
              <a:rPr lang="en-US" sz="3400" kern="1200" dirty="0" err="1">
                <a:solidFill>
                  <a:schemeClr val="accent1"/>
                </a:solidFill>
                <a:latin typeface="+mj-lt"/>
                <a:ea typeface="+mj-ea"/>
                <a:cs typeface="+mj-cs"/>
              </a:rPr>
              <a:t>Perspektive</a:t>
            </a:r>
            <a:endParaRPr lang="en-US" sz="3400" kern="1200" dirty="0">
              <a:solidFill>
                <a:schemeClr val="accent1"/>
              </a:solidFill>
              <a:latin typeface="+mj-lt"/>
              <a:ea typeface="+mj-ea"/>
              <a:cs typeface="+mj-cs"/>
            </a:endParaRPr>
          </a:p>
        </p:txBody>
      </p:sp>
      <p:cxnSp>
        <p:nvCxnSpPr>
          <p:cNvPr id="13" name="Straight Connector 12">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976029" y="2602440"/>
            <a:ext cx="6250940" cy="2304627"/>
          </a:xfrm>
        </p:spPr>
        <p:txBody>
          <a:bodyPr vert="horz" lIns="91440" tIns="45720" rIns="91440" bIns="45720" rtlCol="0" anchor="b">
            <a:noAutofit/>
          </a:bodyPr>
          <a:lstStyle/>
          <a:p>
            <a:endParaRPr lang="en-US" sz="2000" dirty="0">
              <a:latin typeface="bundessansregular"/>
            </a:endParaRPr>
          </a:p>
          <a:p>
            <a:r>
              <a:rPr lang="en-US" sz="2000" dirty="0" err="1">
                <a:latin typeface="bundessansregular"/>
              </a:rPr>
              <a:t>Dabei</a:t>
            </a:r>
            <a:r>
              <a:rPr lang="en-US" sz="2000" dirty="0">
                <a:latin typeface="bundessansregular"/>
              </a:rPr>
              <a:t> </a:t>
            </a:r>
            <a:r>
              <a:rPr lang="en-US" sz="2000" dirty="0" err="1">
                <a:latin typeface="bundessansregular"/>
              </a:rPr>
              <a:t>kann</a:t>
            </a:r>
            <a:r>
              <a:rPr lang="en-US" sz="2000" dirty="0">
                <a:latin typeface="bundessansregular"/>
              </a:rPr>
              <a:t> </a:t>
            </a:r>
            <a:r>
              <a:rPr lang="en-US" sz="2000" dirty="0" err="1">
                <a:latin typeface="bundessansregular"/>
              </a:rPr>
              <a:t>festgehalten</a:t>
            </a:r>
            <a:r>
              <a:rPr lang="en-US" sz="2000" dirty="0">
                <a:latin typeface="bundessansregular"/>
              </a:rPr>
              <a:t> </a:t>
            </a:r>
            <a:r>
              <a:rPr lang="en-US" sz="2000" dirty="0" err="1">
                <a:latin typeface="bundessansregular"/>
              </a:rPr>
              <a:t>werden</a:t>
            </a:r>
            <a:r>
              <a:rPr lang="en-US" sz="2000" dirty="0">
                <a:latin typeface="bundessansregular"/>
              </a:rPr>
              <a:t>, </a:t>
            </a:r>
            <a:r>
              <a:rPr lang="en-US" sz="2000" dirty="0" err="1">
                <a:latin typeface="bundessansregular"/>
              </a:rPr>
              <a:t>dass</a:t>
            </a:r>
            <a:r>
              <a:rPr lang="en-US" sz="2000" dirty="0">
                <a:latin typeface="bundessansregular"/>
              </a:rPr>
              <a:t> der </a:t>
            </a:r>
            <a:r>
              <a:rPr lang="en-US" sz="2000" dirty="0" err="1">
                <a:latin typeface="bundessansregular"/>
              </a:rPr>
              <a:t>Einsatz</a:t>
            </a:r>
            <a:r>
              <a:rPr lang="en-US" sz="2000" dirty="0">
                <a:latin typeface="bundessansregular"/>
              </a:rPr>
              <a:t> von Technik in der </a:t>
            </a:r>
            <a:r>
              <a:rPr lang="en-US" sz="2000" dirty="0" err="1">
                <a:latin typeface="bundessansregular"/>
              </a:rPr>
              <a:t>Pflege</a:t>
            </a:r>
            <a:r>
              <a:rPr lang="en-US" sz="2000" dirty="0">
                <a:latin typeface="bundessansregular"/>
              </a:rPr>
              <a:t> </a:t>
            </a:r>
            <a:r>
              <a:rPr lang="en-US" sz="2000" dirty="0" err="1">
                <a:latin typeface="bundessansregular"/>
              </a:rPr>
              <a:t>vor</a:t>
            </a:r>
            <a:r>
              <a:rPr lang="en-US" sz="2000" dirty="0">
                <a:latin typeface="bundessansregular"/>
              </a:rPr>
              <a:t> dem </a:t>
            </a:r>
            <a:r>
              <a:rPr lang="en-US" sz="2000" dirty="0" err="1">
                <a:latin typeface="bundessansregular"/>
              </a:rPr>
              <a:t>Aufkommen</a:t>
            </a:r>
            <a:r>
              <a:rPr lang="en-US" sz="2000" dirty="0">
                <a:latin typeface="bundessansregular"/>
              </a:rPr>
              <a:t> der </a:t>
            </a:r>
            <a:r>
              <a:rPr lang="en-US" sz="2000" dirty="0" err="1">
                <a:latin typeface="bundessansregular"/>
              </a:rPr>
              <a:t>ersten</a:t>
            </a:r>
            <a:r>
              <a:rPr lang="en-US" sz="2000" dirty="0">
                <a:latin typeface="bundessansregular"/>
              </a:rPr>
              <a:t> </a:t>
            </a:r>
            <a:r>
              <a:rPr lang="en-US" sz="2000" dirty="0" err="1">
                <a:latin typeface="bundessansregular"/>
              </a:rPr>
              <a:t>Digitalisierungs</a:t>
            </a:r>
            <a:r>
              <a:rPr lang="en-US" sz="2000" dirty="0">
                <a:latin typeface="bundessansregular"/>
              </a:rPr>
              <a:t>- </a:t>
            </a:r>
            <a:r>
              <a:rPr lang="en-US" sz="2000" dirty="0" err="1">
                <a:latin typeface="bundessansregular"/>
              </a:rPr>
              <a:t>bzw</a:t>
            </a:r>
            <a:r>
              <a:rPr lang="en-US" sz="2000" dirty="0">
                <a:latin typeface="bundessansregular"/>
              </a:rPr>
              <a:t>. </a:t>
            </a:r>
            <a:r>
              <a:rPr lang="en-US" sz="2000" dirty="0" err="1">
                <a:latin typeface="bundessansregular"/>
              </a:rPr>
              <a:t>Technisierungs-Debatten</a:t>
            </a:r>
            <a:r>
              <a:rPr lang="en-US" sz="2000" dirty="0">
                <a:latin typeface="bundessansregular"/>
              </a:rPr>
              <a:t> Ende der 2000er Jahre </a:t>
            </a:r>
            <a:r>
              <a:rPr lang="en-US" sz="2000" dirty="0" err="1">
                <a:latin typeface="bundessansregular"/>
              </a:rPr>
              <a:t>eine</a:t>
            </a:r>
            <a:r>
              <a:rPr lang="en-US" sz="2000" dirty="0">
                <a:latin typeface="bundessansregular"/>
              </a:rPr>
              <a:t> </a:t>
            </a:r>
            <a:r>
              <a:rPr lang="en-US" sz="2000" dirty="0" err="1">
                <a:latin typeface="bundessansregular"/>
              </a:rPr>
              <a:t>geringe</a:t>
            </a:r>
            <a:r>
              <a:rPr lang="en-US" sz="2000" dirty="0">
                <a:latin typeface="bundessansregular"/>
              </a:rPr>
              <a:t> </a:t>
            </a:r>
            <a:r>
              <a:rPr lang="en-US" sz="2000" dirty="0" err="1">
                <a:latin typeface="bundessansregular"/>
              </a:rPr>
              <a:t>Bedeutung</a:t>
            </a:r>
            <a:r>
              <a:rPr lang="en-US" sz="2000" dirty="0">
                <a:latin typeface="bundessansregular"/>
              </a:rPr>
              <a:t> </a:t>
            </a:r>
            <a:r>
              <a:rPr lang="en-US" sz="2000" dirty="0" err="1">
                <a:latin typeface="bundessansregular"/>
              </a:rPr>
              <a:t>gespielt</a:t>
            </a:r>
            <a:r>
              <a:rPr lang="en-US" sz="2000" dirty="0">
                <a:latin typeface="bundessansregular"/>
              </a:rPr>
              <a:t> hat. </a:t>
            </a:r>
          </a:p>
          <a:p>
            <a:r>
              <a:rPr lang="en-US" sz="2000" dirty="0">
                <a:latin typeface="bundessansregular"/>
              </a:rPr>
              <a:t>Dies hat </a:t>
            </a:r>
            <a:r>
              <a:rPr lang="en-US" sz="2000" dirty="0" err="1">
                <a:latin typeface="bundessansregular"/>
              </a:rPr>
              <a:t>sich</a:t>
            </a:r>
            <a:r>
              <a:rPr lang="en-US" sz="2000" dirty="0">
                <a:latin typeface="bundessansregular"/>
              </a:rPr>
              <a:t> </a:t>
            </a:r>
            <a:r>
              <a:rPr lang="en-US" sz="2000" dirty="0" err="1">
                <a:latin typeface="bundessansregular"/>
              </a:rPr>
              <a:t>seither</a:t>
            </a:r>
            <a:r>
              <a:rPr lang="en-US" sz="2000" dirty="0">
                <a:latin typeface="bundessansregular"/>
              </a:rPr>
              <a:t> </a:t>
            </a:r>
            <a:r>
              <a:rPr lang="en-US" sz="2000" dirty="0" err="1">
                <a:latin typeface="bundessansregular"/>
              </a:rPr>
              <a:t>schlagartig</a:t>
            </a:r>
            <a:r>
              <a:rPr lang="en-US" sz="2000" dirty="0">
                <a:latin typeface="bundessansregular"/>
              </a:rPr>
              <a:t> </a:t>
            </a:r>
            <a:r>
              <a:rPr lang="en-US" sz="2000" dirty="0" err="1">
                <a:latin typeface="bundessansregular"/>
              </a:rPr>
              <a:t>geändert</a:t>
            </a:r>
            <a:r>
              <a:rPr lang="en-US" sz="2000" dirty="0">
                <a:latin typeface="bundessansregular"/>
              </a:rPr>
              <a:t>. Die </a:t>
            </a:r>
            <a:r>
              <a:rPr lang="en-US" sz="2000" dirty="0" err="1">
                <a:latin typeface="bundessansregular"/>
              </a:rPr>
              <a:t>Ursachen</a:t>
            </a:r>
            <a:r>
              <a:rPr lang="en-US" sz="2000" dirty="0">
                <a:latin typeface="bundessansregular"/>
              </a:rPr>
              <a:t> </a:t>
            </a:r>
            <a:r>
              <a:rPr lang="en-US" sz="2000" dirty="0" err="1">
                <a:latin typeface="bundessansregular"/>
              </a:rPr>
              <a:t>liegen</a:t>
            </a:r>
            <a:r>
              <a:rPr lang="en-US" sz="2000" dirty="0">
                <a:latin typeface="bundessansregular"/>
              </a:rPr>
              <a:t> an den </a:t>
            </a:r>
            <a:r>
              <a:rPr lang="en-US" sz="2000" dirty="0" err="1">
                <a:latin typeface="bundessansregular"/>
              </a:rPr>
              <a:t>technologischen</a:t>
            </a:r>
            <a:r>
              <a:rPr lang="en-US" sz="2000" dirty="0">
                <a:latin typeface="bundessansregular"/>
              </a:rPr>
              <a:t> </a:t>
            </a:r>
            <a:r>
              <a:rPr lang="en-US" sz="2000" dirty="0" err="1">
                <a:latin typeface="bundessansregular"/>
              </a:rPr>
              <a:t>Entwicklungen</a:t>
            </a:r>
            <a:r>
              <a:rPr lang="en-US" sz="2000" dirty="0">
                <a:latin typeface="bundessansregular"/>
              </a:rPr>
              <a:t> und </a:t>
            </a:r>
            <a:r>
              <a:rPr lang="en-US" sz="2000" dirty="0" err="1">
                <a:latin typeface="bundessansregular"/>
              </a:rPr>
              <a:t>Möglichkeiten</a:t>
            </a:r>
            <a:r>
              <a:rPr lang="en-US" sz="2000" dirty="0">
                <a:latin typeface="bundessansregular"/>
              </a:rPr>
              <a:t>, die </a:t>
            </a:r>
            <a:r>
              <a:rPr lang="en-US" sz="2000" dirty="0" err="1">
                <a:latin typeface="bundessansregular"/>
              </a:rPr>
              <a:t>sich</a:t>
            </a:r>
            <a:r>
              <a:rPr lang="en-US" sz="2000" dirty="0">
                <a:latin typeface="bundessansregular"/>
              </a:rPr>
              <a:t> in den </a:t>
            </a:r>
            <a:r>
              <a:rPr lang="en-US" sz="2000" dirty="0" err="1">
                <a:latin typeface="bundessansregular"/>
              </a:rPr>
              <a:t>vergangenen</a:t>
            </a:r>
            <a:r>
              <a:rPr lang="en-US" sz="2000" dirty="0">
                <a:latin typeface="bundessansregular"/>
              </a:rPr>
              <a:t> </a:t>
            </a:r>
            <a:r>
              <a:rPr lang="en-US" sz="2000" dirty="0" err="1">
                <a:latin typeface="bundessansregular"/>
              </a:rPr>
              <a:t>zehn</a:t>
            </a:r>
            <a:r>
              <a:rPr lang="en-US" sz="2000" dirty="0">
                <a:latin typeface="bundessansregular"/>
              </a:rPr>
              <a:t> Jahren </a:t>
            </a:r>
            <a:r>
              <a:rPr lang="en-US" sz="2000" dirty="0" err="1">
                <a:latin typeface="bundessansregular"/>
              </a:rPr>
              <a:t>ergeben</a:t>
            </a:r>
            <a:r>
              <a:rPr lang="en-US" sz="2000" dirty="0">
                <a:latin typeface="bundessansregular"/>
              </a:rPr>
              <a:t> </a:t>
            </a:r>
            <a:r>
              <a:rPr lang="en-US" sz="2000" dirty="0" err="1">
                <a:latin typeface="bundessansregular"/>
              </a:rPr>
              <a:t>haben</a:t>
            </a:r>
            <a:r>
              <a:rPr lang="en-US" sz="2000" dirty="0">
                <a:latin typeface="bundessansregular"/>
              </a:rPr>
              <a:t> und die in </a:t>
            </a:r>
            <a:r>
              <a:rPr lang="en-US" sz="2000" dirty="0" err="1">
                <a:latin typeface="bundessansregular"/>
              </a:rPr>
              <a:t>einer</a:t>
            </a:r>
            <a:r>
              <a:rPr lang="en-US" sz="2000" dirty="0">
                <a:latin typeface="bundessansregular"/>
              </a:rPr>
              <a:t> </a:t>
            </a:r>
            <a:r>
              <a:rPr lang="en-US" sz="2000" dirty="0" err="1">
                <a:latin typeface="bundessansregular"/>
              </a:rPr>
              <a:t>Vielzahl</a:t>
            </a:r>
            <a:r>
              <a:rPr lang="en-US" sz="2000" dirty="0">
                <a:latin typeface="bundessansregular"/>
              </a:rPr>
              <a:t> an </a:t>
            </a:r>
            <a:r>
              <a:rPr lang="en-US" sz="2000" dirty="0" err="1">
                <a:latin typeface="bundessansregular"/>
              </a:rPr>
              <a:t>Wirtschaftsbereichen</a:t>
            </a:r>
            <a:r>
              <a:rPr lang="en-US" sz="2000" dirty="0">
                <a:latin typeface="bundessansregular"/>
              </a:rPr>
              <a:t> </a:t>
            </a:r>
            <a:r>
              <a:rPr lang="en-US" sz="2000" dirty="0" err="1">
                <a:latin typeface="bundessansregular"/>
              </a:rPr>
              <a:t>erprobt</a:t>
            </a:r>
            <a:r>
              <a:rPr lang="en-US" sz="2000" dirty="0">
                <a:latin typeface="bundessansregular"/>
              </a:rPr>
              <a:t> </a:t>
            </a:r>
            <a:r>
              <a:rPr lang="en-US" sz="2000" dirty="0" err="1">
                <a:latin typeface="bundessansregular"/>
              </a:rPr>
              <a:t>oder</a:t>
            </a:r>
            <a:r>
              <a:rPr lang="en-US" sz="2000" dirty="0">
                <a:latin typeface="bundessansregular"/>
              </a:rPr>
              <a:t> </a:t>
            </a:r>
            <a:r>
              <a:rPr lang="en-US" sz="2000" dirty="0" err="1">
                <a:latin typeface="bundessansregular"/>
              </a:rPr>
              <a:t>bereits</a:t>
            </a:r>
            <a:r>
              <a:rPr lang="en-US" sz="2000" dirty="0">
                <a:latin typeface="bundessansregular"/>
              </a:rPr>
              <a:t> </a:t>
            </a:r>
            <a:r>
              <a:rPr lang="en-US" sz="2000" dirty="0" err="1">
                <a:latin typeface="bundessansregular"/>
              </a:rPr>
              <a:t>eingesetzt</a:t>
            </a:r>
            <a:r>
              <a:rPr lang="en-US" sz="2000" dirty="0">
                <a:latin typeface="bundessansregular"/>
              </a:rPr>
              <a:t> </a:t>
            </a:r>
            <a:r>
              <a:rPr lang="en-US" sz="2000" dirty="0" err="1">
                <a:latin typeface="bundessansregular"/>
              </a:rPr>
              <a:t>werden</a:t>
            </a:r>
            <a:r>
              <a:rPr lang="en-US" sz="2000" dirty="0">
                <a:latin typeface="bundessansregular"/>
              </a:rPr>
              <a:t>. </a:t>
            </a:r>
          </a:p>
        </p:txBody>
      </p:sp>
      <p:sp>
        <p:nvSpPr>
          <p:cNvPr id="6" name="Textfeld 5">
            <a:extLst>
              <a:ext uri="{FF2B5EF4-FFF2-40B4-BE49-F238E27FC236}">
                <a16:creationId xmlns:a16="http://schemas.microsoft.com/office/drawing/2014/main" id="{1F88769B-4CE8-48A3-8C4A-688C3F5A67FD}"/>
              </a:ext>
            </a:extLst>
          </p:cNvPr>
          <p:cNvSpPr txBox="1"/>
          <p:nvPr/>
        </p:nvSpPr>
        <p:spPr>
          <a:xfrm>
            <a:off x="4849198" y="5360034"/>
            <a:ext cx="6504602" cy="724959"/>
          </a:xfrm>
          <a:prstGeom prst="rect">
            <a:avLst/>
          </a:prstGeom>
        </p:spPr>
        <p:txBody>
          <a:bodyPr vert="horz" lIns="91440" tIns="45720" rIns="91440" bIns="45720" rtlCol="0">
            <a:normAutofit/>
          </a:bodyPr>
          <a:lstStyle/>
          <a:p>
            <a:pPr>
              <a:lnSpc>
                <a:spcPct val="90000"/>
              </a:lnSpc>
              <a:spcAft>
                <a:spcPts val="600"/>
              </a:spcAft>
            </a:pPr>
            <a:r>
              <a:rPr lang="en-US" sz="1200" dirty="0" err="1">
                <a:latin typeface="bundessansregular"/>
              </a:rPr>
              <a:t>Digitalisierung</a:t>
            </a:r>
            <a:r>
              <a:rPr lang="en-US" sz="1200" dirty="0">
                <a:latin typeface="bundessansregular"/>
              </a:rPr>
              <a:t> und </a:t>
            </a:r>
            <a:r>
              <a:rPr lang="en-US" sz="1200" dirty="0" err="1">
                <a:latin typeface="bundessansregular"/>
              </a:rPr>
              <a:t>Technisierung</a:t>
            </a:r>
            <a:r>
              <a:rPr lang="en-US" sz="1200" dirty="0">
                <a:latin typeface="bundessansregular"/>
              </a:rPr>
              <a:t> der </a:t>
            </a:r>
            <a:r>
              <a:rPr lang="en-US" sz="1200" dirty="0" err="1">
                <a:latin typeface="bundessansregular"/>
              </a:rPr>
              <a:t>Pflege</a:t>
            </a:r>
            <a:r>
              <a:rPr lang="en-US" sz="1200" dirty="0">
                <a:latin typeface="bundessansregular"/>
              </a:rPr>
              <a:t> in Deutschland, DAA-Stiftung </a:t>
            </a:r>
            <a:r>
              <a:rPr lang="en-US" sz="1200" dirty="0" err="1">
                <a:latin typeface="bundessansregular"/>
              </a:rPr>
              <a:t>Bildung</a:t>
            </a:r>
            <a:r>
              <a:rPr lang="en-US" sz="1200" dirty="0">
                <a:latin typeface="bundessansregular"/>
              </a:rPr>
              <a:t> und </a:t>
            </a:r>
            <a:r>
              <a:rPr lang="en-US" sz="1200" dirty="0" err="1">
                <a:latin typeface="bundessansregular"/>
              </a:rPr>
              <a:t>Beruf</a:t>
            </a:r>
            <a:r>
              <a:rPr lang="en-US" sz="1200" dirty="0">
                <a:latin typeface="bundessansregular"/>
              </a:rPr>
              <a:t> (2017)</a:t>
            </a:r>
            <a:endParaRPr lang="en-US" sz="2000" dirty="0">
              <a:latin typeface="bundessansregular"/>
            </a:endParaRPr>
          </a:p>
        </p:txBody>
      </p:sp>
    </p:spTree>
    <p:extLst>
      <p:ext uri="{BB962C8B-B14F-4D97-AF65-F5344CB8AC3E}">
        <p14:creationId xmlns:p14="http://schemas.microsoft.com/office/powerpoint/2010/main" val="322483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de-DE" sz="3400" dirty="0">
                <a:solidFill>
                  <a:schemeClr val="accent5">
                    <a:lumMod val="75000"/>
                  </a:schemeClr>
                </a:solidFill>
              </a:rPr>
              <a:t>Abgrenzung zur Medizintechnik</a:t>
            </a:r>
            <a:endParaRPr lang="en-US" sz="3400" kern="1200" dirty="0">
              <a:solidFill>
                <a:schemeClr val="accent5">
                  <a:lumMod val="75000"/>
                </a:schemeClr>
              </a:solidFill>
              <a:latin typeface="+mj-lt"/>
              <a:ea typeface="+mj-ea"/>
              <a:cs typeface="+mj-cs"/>
            </a:endParaRPr>
          </a:p>
        </p:txBody>
      </p:sp>
      <p:cxnSp>
        <p:nvCxnSpPr>
          <p:cNvPr id="13" name="Straight Connector 12">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976029" y="2276686"/>
            <a:ext cx="6250940" cy="2304627"/>
          </a:xfrm>
        </p:spPr>
        <p:txBody>
          <a:bodyPr vert="horz" lIns="91440" tIns="45720" rIns="91440" bIns="45720" rtlCol="0" anchor="b">
            <a:normAutofit lnSpcReduction="10000"/>
          </a:bodyPr>
          <a:lstStyle/>
          <a:p>
            <a:endParaRPr lang="en-US" sz="1400" dirty="0">
              <a:latin typeface="bundessansregular"/>
            </a:endParaRPr>
          </a:p>
          <a:p>
            <a:pPr marL="0" indent="0">
              <a:buNone/>
            </a:pPr>
            <a:r>
              <a:rPr lang="de-DE" sz="2000" dirty="0">
                <a:effectLst/>
                <a:latin typeface="bundessansregular"/>
              </a:rPr>
              <a:t>Medizintechnik ist die Anwendung von Technologie und Wissenschaft in der Medizin. Dazu gehören unter anderem bildgebende Verfahren, Diagnosetechnik, Therapietechnik, Labortechnik und pharmazeutische Technologie. Medizintechnik wird in der Forschung, zur Diagnose und zur Therapie von Patienten eingesetzt.</a:t>
            </a:r>
            <a:endParaRPr lang="de-DE" sz="2000" dirty="0">
              <a:latin typeface="bundessansregular"/>
            </a:endParaRPr>
          </a:p>
          <a:p>
            <a:pPr marL="0" indent="0">
              <a:buNone/>
            </a:pPr>
            <a:r>
              <a:rPr lang="en-US" sz="1400" dirty="0"/>
              <a:t> </a:t>
            </a:r>
          </a:p>
        </p:txBody>
      </p:sp>
      <p:sp>
        <p:nvSpPr>
          <p:cNvPr id="6" name="Textfeld 5">
            <a:extLst>
              <a:ext uri="{FF2B5EF4-FFF2-40B4-BE49-F238E27FC236}">
                <a16:creationId xmlns:a16="http://schemas.microsoft.com/office/drawing/2014/main" id="{1F88769B-4CE8-48A3-8C4A-688C3F5A67FD}"/>
              </a:ext>
            </a:extLst>
          </p:cNvPr>
          <p:cNvSpPr txBox="1"/>
          <p:nvPr/>
        </p:nvSpPr>
        <p:spPr>
          <a:xfrm>
            <a:off x="4976030" y="3589866"/>
            <a:ext cx="6250940" cy="2304628"/>
          </a:xfrm>
          <a:prstGeom prst="rect">
            <a:avLst/>
          </a:prstGeom>
        </p:spPr>
        <p:txBody>
          <a:bodyPr vert="horz" lIns="91440" tIns="45720" rIns="91440" bIns="45720" rtlCol="0">
            <a:normAutofit/>
          </a:bodyPr>
          <a:lstStyle/>
          <a:p>
            <a:pPr>
              <a:lnSpc>
                <a:spcPct val="90000"/>
              </a:lnSpc>
              <a:spcAft>
                <a:spcPts val="600"/>
              </a:spcAft>
            </a:pPr>
            <a:endParaRPr lang="en-US" sz="2000" dirty="0"/>
          </a:p>
        </p:txBody>
      </p:sp>
    </p:spTree>
    <p:extLst>
      <p:ext uri="{BB962C8B-B14F-4D97-AF65-F5344CB8AC3E}">
        <p14:creationId xmlns:p14="http://schemas.microsoft.com/office/powerpoint/2010/main" val="2957340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60C67-1825-4C2E-891F-D42D726E2775}"/>
              </a:ext>
            </a:extLst>
          </p:cNvPr>
          <p:cNvSpPr>
            <a:spLocks noGrp="1"/>
          </p:cNvSpPr>
          <p:nvPr>
            <p:ph type="title"/>
          </p:nvPr>
        </p:nvSpPr>
        <p:spPr>
          <a:xfrm>
            <a:off x="838200" y="963507"/>
            <a:ext cx="3494362" cy="4930986"/>
          </a:xfrm>
        </p:spPr>
        <p:txBody>
          <a:bodyPr vert="horz" lIns="91440" tIns="45720" rIns="91440" bIns="45720" rtlCol="0">
            <a:normAutofit/>
          </a:bodyPr>
          <a:lstStyle/>
          <a:p>
            <a:pPr algn="r"/>
            <a:r>
              <a:rPr lang="de-DE" sz="3400" dirty="0">
                <a:solidFill>
                  <a:schemeClr val="accent1"/>
                </a:solidFill>
              </a:rPr>
              <a:t>Gesetzliche Grundlagen der Medizin- und Pflegetechnik im Krankenhaus </a:t>
            </a:r>
            <a:endParaRPr lang="en-US" sz="3400" kern="1200" dirty="0">
              <a:solidFill>
                <a:schemeClr val="accent1"/>
              </a:solidFill>
              <a:latin typeface="+mj-lt"/>
              <a:ea typeface="+mj-ea"/>
              <a:cs typeface="+mj-cs"/>
            </a:endParaRPr>
          </a:p>
        </p:txBody>
      </p:sp>
      <p:cxnSp>
        <p:nvCxnSpPr>
          <p:cNvPr id="13" name="Straight Connector 12">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4344C493-2DC0-4B49-BA83-7A18B1AC513D}"/>
              </a:ext>
            </a:extLst>
          </p:cNvPr>
          <p:cNvSpPr>
            <a:spLocks noGrp="1"/>
          </p:cNvSpPr>
          <p:nvPr>
            <p:ph idx="1"/>
          </p:nvPr>
        </p:nvSpPr>
        <p:spPr>
          <a:xfrm>
            <a:off x="4976031" y="963877"/>
            <a:ext cx="6377769" cy="4930246"/>
          </a:xfrm>
        </p:spPr>
        <p:txBody>
          <a:bodyPr vert="horz" lIns="91440" tIns="45720" rIns="91440" bIns="45720" rtlCol="0" anchor="ctr">
            <a:normAutofit/>
          </a:bodyPr>
          <a:lstStyle/>
          <a:p>
            <a:endParaRPr lang="en-US" sz="2400" dirty="0">
              <a:latin typeface="bundessansregular"/>
            </a:endParaRPr>
          </a:p>
          <a:p>
            <a:pPr marL="0" indent="0">
              <a:buNone/>
            </a:pPr>
            <a:r>
              <a:rPr lang="en-US" sz="2400" dirty="0"/>
              <a:t> </a:t>
            </a:r>
          </a:p>
        </p:txBody>
      </p:sp>
      <p:sp>
        <p:nvSpPr>
          <p:cNvPr id="6" name="Textfeld 5">
            <a:extLst>
              <a:ext uri="{FF2B5EF4-FFF2-40B4-BE49-F238E27FC236}">
                <a16:creationId xmlns:a16="http://schemas.microsoft.com/office/drawing/2014/main" id="{1F88769B-4CE8-48A3-8C4A-688C3F5A67FD}"/>
              </a:ext>
            </a:extLst>
          </p:cNvPr>
          <p:cNvSpPr txBox="1"/>
          <p:nvPr/>
        </p:nvSpPr>
        <p:spPr>
          <a:xfrm>
            <a:off x="4976030" y="3589866"/>
            <a:ext cx="6250940" cy="2304628"/>
          </a:xfrm>
          <a:prstGeom prst="rect">
            <a:avLst/>
          </a:prstGeom>
        </p:spPr>
        <p:txBody>
          <a:bodyPr vert="horz" lIns="91440" tIns="45720" rIns="91440" bIns="45720" rtlCol="0">
            <a:normAutofit/>
          </a:bodyPr>
          <a:lstStyle/>
          <a:p>
            <a:pPr>
              <a:lnSpc>
                <a:spcPct val="90000"/>
              </a:lnSpc>
              <a:spcAft>
                <a:spcPts val="600"/>
              </a:spcAft>
            </a:pPr>
            <a:endParaRPr lang="en-US" sz="2000" dirty="0"/>
          </a:p>
        </p:txBody>
      </p:sp>
      <p:sp>
        <p:nvSpPr>
          <p:cNvPr id="5" name="Textfeld 4">
            <a:extLst>
              <a:ext uri="{FF2B5EF4-FFF2-40B4-BE49-F238E27FC236}">
                <a16:creationId xmlns:a16="http://schemas.microsoft.com/office/drawing/2014/main" id="{A4696FF9-AD8B-3107-20A0-C24D91DABC7F}"/>
              </a:ext>
            </a:extLst>
          </p:cNvPr>
          <p:cNvSpPr txBox="1"/>
          <p:nvPr/>
        </p:nvSpPr>
        <p:spPr>
          <a:xfrm>
            <a:off x="4976029" y="1443841"/>
            <a:ext cx="6096000" cy="3970318"/>
          </a:xfrm>
          <a:prstGeom prst="rect">
            <a:avLst/>
          </a:prstGeom>
          <a:noFill/>
        </p:spPr>
        <p:txBody>
          <a:bodyPr wrap="square">
            <a:spAutoFit/>
          </a:bodyPr>
          <a:lstStyle/>
          <a:p>
            <a:r>
              <a:rPr lang="de-DE" dirty="0"/>
              <a:t>Es verschiedene Gesetze und Regelungen, die für den Einsatz von medizinischen Geräten und Technologien im Krankenhaus relevant sind. Dazu zählen:</a:t>
            </a:r>
          </a:p>
          <a:p>
            <a:endParaRPr lang="de-DE" dirty="0"/>
          </a:p>
          <a:p>
            <a:pPr marL="285750" indent="-285750">
              <a:buFont typeface="Arial" panose="020B0604020202020204" pitchFamily="34" charset="0"/>
              <a:buChar char="•"/>
            </a:pPr>
            <a:r>
              <a:rPr lang="de-DE" dirty="0"/>
              <a:t>Medizinproduktegesetz (MPG)</a:t>
            </a:r>
          </a:p>
          <a:p>
            <a:pPr marL="285750" indent="-285750">
              <a:buFont typeface="Arial" panose="020B0604020202020204" pitchFamily="34" charset="0"/>
              <a:buChar char="•"/>
            </a:pPr>
            <a:r>
              <a:rPr lang="de-DE" b="0" i="0" dirty="0">
                <a:solidFill>
                  <a:srgbClr val="000000"/>
                </a:solidFill>
                <a:effectLst/>
                <a:latin typeface="Bundessans-Regular"/>
              </a:rPr>
              <a:t>Medizinprodukterecht-Durchführungsgesetz (MPDG) </a:t>
            </a:r>
          </a:p>
          <a:p>
            <a:pPr marL="285750" indent="-285750">
              <a:buFont typeface="Arial" panose="020B0604020202020204" pitchFamily="34" charset="0"/>
              <a:buChar char="•"/>
            </a:pPr>
            <a:r>
              <a:rPr lang="de-DE" dirty="0"/>
              <a:t>und die Richtlinien der Deutschen Krankenhausgesellschaft (DKG) zur Anwendung von Medizinprodukten.</a:t>
            </a:r>
          </a:p>
          <a:p>
            <a:endParaRPr lang="de-DE" dirty="0"/>
          </a:p>
          <a:p>
            <a:r>
              <a:rPr lang="de-DE" dirty="0"/>
              <a:t>Diese Gesetze regeln unter anderem die Sicherheit, Qualität und Zulassung von medizinischen Geräten und Technologien und stellen sicher, dass diese den Anforderungen an die Patientensicherheit entsprechen.</a:t>
            </a:r>
          </a:p>
          <a:p>
            <a:pPr marL="285750" indent="-285750">
              <a:buFont typeface="Arial" panose="020B0604020202020204" pitchFamily="34" charset="0"/>
              <a:buChar char="•"/>
            </a:pPr>
            <a:endParaRPr lang="de-DE" dirty="0"/>
          </a:p>
        </p:txBody>
      </p:sp>
    </p:spTree>
    <p:extLst>
      <p:ext uri="{BB962C8B-B14F-4D97-AF65-F5344CB8AC3E}">
        <p14:creationId xmlns:p14="http://schemas.microsoft.com/office/powerpoint/2010/main" val="13850514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Breitbild</PresentationFormat>
  <Paragraphs>51</Paragraphs>
  <Slides>8</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bundessansregular</vt:lpstr>
      <vt:lpstr>Bundessans-Regular</vt:lpstr>
      <vt:lpstr>Calibri</vt:lpstr>
      <vt:lpstr>Calibri Light</vt:lpstr>
      <vt:lpstr>Office</vt:lpstr>
      <vt:lpstr>Pflegerische Hilfsmittel und Pflegetechnik</vt:lpstr>
      <vt:lpstr>Was sind Pflegehilfsmittel? </vt:lpstr>
      <vt:lpstr>Was sind Pflegehilfsmittel?</vt:lpstr>
      <vt:lpstr>Digitalisierung und Technisierung in der Pflege aus historischer Perspektive</vt:lpstr>
      <vt:lpstr>Digitalisierung und Technisierung in der Pflege aus historischer Perspektive</vt:lpstr>
      <vt:lpstr>Digitalisierung und Technisierung in der Pflege aus historischer Perspektive</vt:lpstr>
      <vt:lpstr>Abgrenzung zur Medizintechnik</vt:lpstr>
      <vt:lpstr>Gesetzliche Grundlagen der Medizin- und Pflegetechnik im Krankenhaus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Stefan Westerholt</dc:creator>
  <cp:lastModifiedBy>Stefan Westerholt</cp:lastModifiedBy>
  <cp:revision>25</cp:revision>
  <dcterms:created xsi:type="dcterms:W3CDTF">2021-02-05T11:23:36Z</dcterms:created>
  <dcterms:modified xsi:type="dcterms:W3CDTF">2023-01-17T08:55:32Z</dcterms:modified>
</cp:coreProperties>
</file>